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5" r:id="rId7"/>
    <p:sldId id="266"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D2E32"/>
    <a:srgbClr val="C9C2BA"/>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p:cViewPr varScale="1">
        <p:scale>
          <a:sx n="75" d="100"/>
          <a:sy n="75" d="100"/>
        </p:scale>
        <p:origin x="-3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MX"/>
              <a:t>Incidencia</a:t>
            </a:r>
            <a:r>
              <a:rPr lang="en-US"/>
              <a:t> </a:t>
            </a:r>
            <a:r>
              <a:rPr lang="es-MX"/>
              <a:t>Delictiva</a:t>
            </a:r>
          </a:p>
        </c:rich>
      </c:tx>
      <c:layout/>
      <c:overlay val="0"/>
      <c:spPr>
        <a:noFill/>
        <a:ln>
          <a:noFill/>
        </a:ln>
        <a:effectLst/>
      </c:spPr>
    </c:title>
    <c:autoTitleDeleted val="0"/>
    <c:plotArea>
      <c:layout/>
      <c:barChart>
        <c:barDir val="bar"/>
        <c:grouping val="clustered"/>
        <c:varyColors val="0"/>
        <c:ser>
          <c:idx val="0"/>
          <c:order val="0"/>
          <c:tx>
            <c:strRef>
              <c:f>Hoja1!$B$1</c:f>
              <c:strCache>
                <c:ptCount val="1"/>
                <c:pt idx="0">
                  <c:v>Indicendia Delictiva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vert="horz"/>
              <a:lstStyle/>
              <a:p>
                <a:pPr>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Hoja1!$A$2:$A$4</c:f>
              <c:strCache>
                <c:ptCount val="3"/>
                <c:pt idx="0">
                  <c:v>2019</c:v>
                </c:pt>
                <c:pt idx="1">
                  <c:v>2018</c:v>
                </c:pt>
                <c:pt idx="2">
                  <c:v>Meta</c:v>
                </c:pt>
              </c:strCache>
            </c:strRef>
          </c:cat>
          <c:val>
            <c:numRef>
              <c:f>Hoja1!$B$2:$B$4</c:f>
              <c:numCache>
                <c:formatCode>General</c:formatCode>
                <c:ptCount val="3"/>
                <c:pt idx="0">
                  <c:v>729.56</c:v>
                </c:pt>
                <c:pt idx="1">
                  <c:v>782.72</c:v>
                </c:pt>
                <c:pt idx="2">
                  <c:v>765.08</c:v>
                </c:pt>
              </c:numCache>
            </c:numRef>
          </c:val>
          <c:extLst xmlns:c16r2="http://schemas.microsoft.com/office/drawing/2015/06/chart">
            <c:ext xmlns:c16="http://schemas.microsoft.com/office/drawing/2014/chart" uri="{C3380CC4-5D6E-409C-BE32-E72D297353CC}">
              <c16:uniqueId val="{00000000-389A-4CC7-B032-C69B749EFF24}"/>
            </c:ext>
          </c:extLst>
        </c:ser>
        <c:dLbls>
          <c:showLegendKey val="0"/>
          <c:showVal val="1"/>
          <c:showCatName val="0"/>
          <c:showSerName val="0"/>
          <c:showPercent val="0"/>
          <c:showBubbleSize val="0"/>
        </c:dLbls>
        <c:gapWidth val="182"/>
        <c:overlap val="-50"/>
        <c:axId val="199951104"/>
        <c:axId val="199953792"/>
      </c:barChart>
      <c:catAx>
        <c:axId val="199951104"/>
        <c:scaling>
          <c:orientation val="minMax"/>
        </c:scaling>
        <c:delete val="0"/>
        <c:axPos val="l"/>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MX"/>
          </a:p>
        </c:txPr>
        <c:crossAx val="199953792"/>
        <c:crosses val="autoZero"/>
        <c:auto val="1"/>
        <c:lblAlgn val="ctr"/>
        <c:lblOffset val="100"/>
        <c:noMultiLvlLbl val="0"/>
      </c:catAx>
      <c:valAx>
        <c:axId val="199953792"/>
        <c:scaling>
          <c:orientation val="minMax"/>
        </c:scaling>
        <c:delete val="0"/>
        <c:axPos val="b"/>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MX"/>
          </a:p>
        </c:txPr>
        <c:crossAx val="199951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a:pPr>
            <a:r>
              <a:rPr lang="es-MX"/>
              <a:t>Profesionalización</a:t>
            </a:r>
            <a:r>
              <a:rPr lang="en-US"/>
              <a:t> de </a:t>
            </a:r>
            <a:r>
              <a:rPr lang="es-MX"/>
              <a:t>Elementos</a:t>
            </a:r>
            <a:r>
              <a:rPr lang="en-US"/>
              <a:t> </a:t>
            </a:r>
            <a:r>
              <a:rPr lang="es-MX"/>
              <a:t>Policiales</a:t>
            </a:r>
            <a:r>
              <a:rPr lang="en-US"/>
              <a:t>*</a:t>
            </a:r>
            <a:endParaRPr lang="es-MX"/>
          </a:p>
        </c:rich>
      </c:tx>
      <c:layout/>
      <c:overlay val="0"/>
      <c:spPr>
        <a:noFill/>
        <a:ln>
          <a:noFill/>
        </a:ln>
        <a:effectLst/>
      </c:spPr>
    </c:title>
    <c:autoTitleDeleted val="0"/>
    <c:plotArea>
      <c:layout>
        <c:manualLayout>
          <c:layoutTarget val="inner"/>
          <c:xMode val="edge"/>
          <c:yMode val="edge"/>
          <c:x val="4.9764269824222052E-2"/>
          <c:y val="0.1918832950072866"/>
          <c:w val="0.9004714603515559"/>
          <c:h val="0.60870885175939193"/>
        </c:manualLayout>
      </c:layout>
      <c:lineChart>
        <c:grouping val="standard"/>
        <c:varyColors val="0"/>
        <c:ser>
          <c:idx val="0"/>
          <c:order val="0"/>
          <c:tx>
            <c:strRef>
              <c:f>Hoja1!$B$1</c:f>
              <c:strCache>
                <c:ptCount val="1"/>
                <c:pt idx="0">
                  <c:v>Profesionalización de Fuerzas</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dLbls>
            <c:spPr>
              <a:noFill/>
              <a:ln>
                <a:noFill/>
              </a:ln>
              <a:effectLst/>
            </c:spPr>
            <c:txPr>
              <a:bodyPr rot="0" vert="horz"/>
              <a:lstStyle/>
              <a:p>
                <a:pPr>
                  <a:defRPr/>
                </a:pPr>
                <a:endParaRPr lang="es-MX"/>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Hoja1!$A$2:$A$4</c:f>
              <c:strCache>
                <c:ptCount val="3"/>
                <c:pt idx="0">
                  <c:v>Formación Inicial</c:v>
                </c:pt>
                <c:pt idx="1">
                  <c:v>Aprobación en Desempeño</c:v>
                </c:pt>
                <c:pt idx="2">
                  <c:v>Competencias Básicas</c:v>
                </c:pt>
              </c:strCache>
            </c:strRef>
          </c:cat>
          <c:val>
            <c:numRef>
              <c:f>Hoja1!$B$2:$B$4</c:f>
              <c:numCache>
                <c:formatCode>0%</c:formatCode>
                <c:ptCount val="3"/>
                <c:pt idx="0">
                  <c:v>0.95</c:v>
                </c:pt>
                <c:pt idx="1">
                  <c:v>0.98</c:v>
                </c:pt>
                <c:pt idx="2">
                  <c:v>0.9</c:v>
                </c:pt>
              </c:numCache>
            </c:numRef>
          </c:val>
          <c:smooth val="0"/>
          <c:extLst xmlns:c16r2="http://schemas.microsoft.com/office/drawing/2015/06/chart">
            <c:ext xmlns:c16="http://schemas.microsoft.com/office/drawing/2014/chart" uri="{C3380CC4-5D6E-409C-BE32-E72D297353CC}">
              <c16:uniqueId val="{00000000-13E6-4C9B-8CC2-CAADF388B42B}"/>
            </c:ext>
          </c:extLst>
        </c:ser>
        <c:dLbls>
          <c:dLblPos val="t"/>
          <c:showLegendKey val="0"/>
          <c:showVal val="1"/>
          <c:showCatName val="0"/>
          <c:showSerName val="0"/>
          <c:showPercent val="0"/>
          <c:showBubbleSize val="0"/>
        </c:dLbls>
        <c:marker val="1"/>
        <c:smooth val="0"/>
        <c:axId val="199973888"/>
        <c:axId val="200005504"/>
      </c:lineChart>
      <c:catAx>
        <c:axId val="19997388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vert="horz"/>
          <a:lstStyle/>
          <a:p>
            <a:pPr>
              <a:defRPr/>
            </a:pPr>
            <a:endParaRPr lang="es-MX"/>
          </a:p>
        </c:txPr>
        <c:crossAx val="200005504"/>
        <c:crosses val="autoZero"/>
        <c:auto val="1"/>
        <c:lblAlgn val="ctr"/>
        <c:lblOffset val="100"/>
        <c:noMultiLvlLbl val="0"/>
      </c:catAx>
      <c:valAx>
        <c:axId val="200005504"/>
        <c:scaling>
          <c:orientation val="minMax"/>
        </c:scaling>
        <c:delete val="1"/>
        <c:axPos val="l"/>
        <c:numFmt formatCode="0%" sourceLinked="1"/>
        <c:majorTickMark val="none"/>
        <c:minorTickMark val="none"/>
        <c:tickLblPos val="nextTo"/>
        <c:crossAx val="199973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MX"/>
              <a:t>Evaluación</a:t>
            </a:r>
            <a:r>
              <a:rPr lang="en-US"/>
              <a:t> Control de </a:t>
            </a:r>
            <a:r>
              <a:rPr lang="es-MX"/>
              <a:t>Confianza</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Evaluación Control de Confianza</c:v>
                </c:pt>
              </c:strCache>
            </c:strRef>
          </c:tx>
          <c:spPr>
            <a:solidFill>
              <a:schemeClr val="accent6">
                <a:alpha val="70000"/>
              </a:schemeClr>
            </a:solidFill>
            <a:ln>
              <a:noFill/>
            </a:ln>
            <a:effectLst/>
          </c:spPr>
          <c:invertIfNegative val="0"/>
          <c:dLbls>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Primer Semestre</c:v>
                </c:pt>
                <c:pt idx="1">
                  <c:v>Segundo Semestre</c:v>
                </c:pt>
                <c:pt idx="2">
                  <c:v>Meta</c:v>
                </c:pt>
              </c:strCache>
            </c:strRef>
          </c:cat>
          <c:val>
            <c:numRef>
              <c:f>Hoja1!$B$2:$B$4</c:f>
              <c:numCache>
                <c:formatCode>#,##0</c:formatCode>
                <c:ptCount val="3"/>
                <c:pt idx="0">
                  <c:v>3068</c:v>
                </c:pt>
                <c:pt idx="1">
                  <c:v>3364</c:v>
                </c:pt>
                <c:pt idx="2">
                  <c:v>7628</c:v>
                </c:pt>
              </c:numCache>
            </c:numRef>
          </c:val>
          <c:extLst xmlns:c16r2="http://schemas.microsoft.com/office/drawing/2015/06/chart">
            <c:ext xmlns:c16="http://schemas.microsoft.com/office/drawing/2014/chart" uri="{C3380CC4-5D6E-409C-BE32-E72D297353CC}">
              <c16:uniqueId val="{00000000-C42A-4C71-8200-01330CF5C85F}"/>
            </c:ext>
          </c:extLst>
        </c:ser>
        <c:dLbls>
          <c:dLblPos val="outEnd"/>
          <c:showLegendKey val="0"/>
          <c:showVal val="1"/>
          <c:showCatName val="0"/>
          <c:showSerName val="0"/>
          <c:showPercent val="0"/>
          <c:showBubbleSize val="0"/>
        </c:dLbls>
        <c:gapWidth val="80"/>
        <c:overlap val="25"/>
        <c:axId val="201061888"/>
        <c:axId val="201068928"/>
      </c:barChart>
      <c:catAx>
        <c:axId val="2010618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s-MX"/>
          </a:p>
        </c:txPr>
        <c:crossAx val="201068928"/>
        <c:crosses val="autoZero"/>
        <c:auto val="1"/>
        <c:lblAlgn val="ctr"/>
        <c:lblOffset val="100"/>
        <c:noMultiLvlLbl val="0"/>
      </c:catAx>
      <c:valAx>
        <c:axId val="20106892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MX"/>
          </a:p>
        </c:txPr>
        <c:crossAx val="201061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Ciudadanos</c:v>
                </c:pt>
              </c:strCache>
            </c:strRef>
          </c:tx>
          <c:spPr>
            <a:solidFill>
              <a:schemeClr val="accent3"/>
            </a:solidFill>
            <a:ln>
              <a:noFill/>
            </a:ln>
            <a:effectLst/>
          </c:spPr>
          <c:invertIfNegative val="0"/>
          <c:dLbls>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Población Potencial</c:v>
                </c:pt>
                <c:pt idx="1">
                  <c:v>Población Atendida 2019</c:v>
                </c:pt>
              </c:strCache>
            </c:strRef>
          </c:cat>
          <c:val>
            <c:numRef>
              <c:f>Hoja1!$B$2:$B$3</c:f>
              <c:numCache>
                <c:formatCode>#,##0</c:formatCode>
                <c:ptCount val="2"/>
                <c:pt idx="0">
                  <c:v>2966321</c:v>
                </c:pt>
                <c:pt idx="1">
                  <c:v>101598</c:v>
                </c:pt>
              </c:numCache>
            </c:numRef>
          </c:val>
          <c:extLst xmlns:c16r2="http://schemas.microsoft.com/office/drawing/2015/06/chart">
            <c:ext xmlns:c16="http://schemas.microsoft.com/office/drawing/2014/chart" uri="{C3380CC4-5D6E-409C-BE32-E72D297353CC}">
              <c16:uniqueId val="{00000000-ADE4-470E-B386-A272F46B16D1}"/>
            </c:ext>
          </c:extLst>
        </c:ser>
        <c:dLbls>
          <c:showLegendKey val="0"/>
          <c:showVal val="1"/>
          <c:showCatName val="0"/>
          <c:showSerName val="0"/>
          <c:showPercent val="0"/>
          <c:showBubbleSize val="0"/>
        </c:dLbls>
        <c:gapWidth val="150"/>
        <c:overlap val="-25"/>
        <c:axId val="234496384"/>
        <c:axId val="234622976"/>
      </c:barChart>
      <c:catAx>
        <c:axId val="2344963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MX"/>
          </a:p>
        </c:txPr>
        <c:crossAx val="234622976"/>
        <c:crosses val="autoZero"/>
        <c:auto val="1"/>
        <c:lblAlgn val="ctr"/>
        <c:lblOffset val="100"/>
        <c:noMultiLvlLbl val="0"/>
      </c:catAx>
      <c:valAx>
        <c:axId val="234622976"/>
        <c:scaling>
          <c:orientation val="minMax"/>
        </c:scaling>
        <c:delete val="1"/>
        <c:axPos val="l"/>
        <c:numFmt formatCode="#,##0" sourceLinked="1"/>
        <c:majorTickMark val="none"/>
        <c:minorTickMark val="none"/>
        <c:tickLblPos val="nextTo"/>
        <c:crossAx val="2344963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sz="9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2019</c:v>
                </c:pt>
              </c:strCache>
            </c:strRef>
          </c:tx>
          <c:spPr>
            <a:solidFill>
              <a:schemeClr val="accent2"/>
            </a:solidFill>
            <a:ln>
              <a:noFill/>
            </a:ln>
            <a:effectLst/>
          </c:spPr>
          <c:invertIfNegative val="0"/>
          <c:dLbls>
            <c:spPr>
              <a:noFill/>
              <a:ln>
                <a:noFill/>
              </a:ln>
              <a:effectLst/>
            </c:spPr>
            <c:txPr>
              <a:bodyPr rot="-540000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Delitos en Contexto Nacional</c:v>
                </c:pt>
                <c:pt idx="1">
                  <c:v>Delitos de Alto Impacto</c:v>
                </c:pt>
                <c:pt idx="2">
                  <c:v>Grado de Violencia</c:v>
                </c:pt>
              </c:strCache>
            </c:strRef>
          </c:cat>
          <c:val>
            <c:numRef>
              <c:f>Hoja1!$B$2:$B$4</c:f>
              <c:numCache>
                <c:formatCode>#,##0</c:formatCode>
                <c:ptCount val="3"/>
                <c:pt idx="0">
                  <c:v>1860962</c:v>
                </c:pt>
                <c:pt idx="1">
                  <c:v>1038105</c:v>
                </c:pt>
                <c:pt idx="2">
                  <c:v>985686</c:v>
                </c:pt>
              </c:numCache>
            </c:numRef>
          </c:val>
          <c:extLst xmlns:c16r2="http://schemas.microsoft.com/office/drawing/2015/06/chart">
            <c:ext xmlns:c16="http://schemas.microsoft.com/office/drawing/2014/chart" uri="{C3380CC4-5D6E-409C-BE32-E72D297353CC}">
              <c16:uniqueId val="{00000000-D894-40DB-94F9-0E62565A47BD}"/>
            </c:ext>
          </c:extLst>
        </c:ser>
        <c:ser>
          <c:idx val="1"/>
          <c:order val="1"/>
          <c:tx>
            <c:strRef>
              <c:f>Hoja1!$C$1</c:f>
              <c:strCache>
                <c:ptCount val="1"/>
                <c:pt idx="0">
                  <c:v>2018</c:v>
                </c:pt>
              </c:strCache>
            </c:strRef>
          </c:tx>
          <c:spPr>
            <a:solidFill>
              <a:schemeClr val="accent4"/>
            </a:solidFill>
            <a:ln>
              <a:noFill/>
            </a:ln>
            <a:effectLst/>
          </c:spPr>
          <c:invertIfNegative val="0"/>
          <c:dLbls>
            <c:spPr>
              <a:noFill/>
              <a:ln>
                <a:noFill/>
              </a:ln>
              <a:effectLst/>
            </c:spPr>
            <c:txPr>
              <a:bodyPr rot="-540000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Delitos en Contexto Nacional</c:v>
                </c:pt>
                <c:pt idx="1">
                  <c:v>Delitos de Alto Impacto</c:v>
                </c:pt>
                <c:pt idx="2">
                  <c:v>Grado de Violencia</c:v>
                </c:pt>
              </c:strCache>
            </c:strRef>
          </c:cat>
          <c:val>
            <c:numRef>
              <c:f>Hoja1!$C$2:$C$4</c:f>
              <c:numCache>
                <c:formatCode>#,##0</c:formatCode>
                <c:ptCount val="3"/>
                <c:pt idx="0">
                  <c:v>21690</c:v>
                </c:pt>
                <c:pt idx="1">
                  <c:v>14844</c:v>
                </c:pt>
                <c:pt idx="2">
                  <c:v>13327</c:v>
                </c:pt>
              </c:numCache>
            </c:numRef>
          </c:val>
          <c:extLst xmlns:c16r2="http://schemas.microsoft.com/office/drawing/2015/06/chart">
            <c:ext xmlns:c16="http://schemas.microsoft.com/office/drawing/2014/chart" uri="{C3380CC4-5D6E-409C-BE32-E72D297353CC}">
              <c16:uniqueId val="{00000001-D894-40DB-94F9-0E62565A47BD}"/>
            </c:ext>
          </c:extLst>
        </c:ser>
        <c:ser>
          <c:idx val="2"/>
          <c:order val="2"/>
          <c:tx>
            <c:strRef>
              <c:f>Hoja1!$D$1</c:f>
              <c:strCache>
                <c:ptCount val="1"/>
                <c:pt idx="0">
                  <c:v>2019</c:v>
                </c:pt>
              </c:strCache>
            </c:strRef>
          </c:tx>
          <c:spPr>
            <a:solidFill>
              <a:schemeClr val="accent6"/>
            </a:solidFill>
            <a:ln>
              <a:noFill/>
            </a:ln>
            <a:effectLst/>
          </c:spPr>
          <c:invertIfNegative val="0"/>
          <c:dLbls>
            <c:numFmt formatCode="#,##0" sourceLinked="0"/>
            <c:spPr>
              <a:noFill/>
              <a:ln>
                <a:noFill/>
              </a:ln>
              <a:effectLst/>
            </c:spPr>
            <c:txPr>
              <a:bodyPr rot="-540000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Delitos en Contexto Nacional</c:v>
                </c:pt>
                <c:pt idx="1">
                  <c:v>Delitos de Alto Impacto</c:v>
                </c:pt>
                <c:pt idx="2">
                  <c:v>Grado de Violencia</c:v>
                </c:pt>
              </c:strCache>
            </c:strRef>
          </c:cat>
          <c:val>
            <c:numRef>
              <c:f>Hoja1!$D$2:$D$4</c:f>
              <c:numCache>
                <c:formatCode>#,##0</c:formatCode>
                <c:ptCount val="3"/>
                <c:pt idx="0" formatCode="#,##0.00">
                  <c:v>25812</c:v>
                </c:pt>
                <c:pt idx="1">
                  <c:v>14633</c:v>
                </c:pt>
                <c:pt idx="2">
                  <c:v>11055</c:v>
                </c:pt>
              </c:numCache>
            </c:numRef>
          </c:val>
          <c:extLst xmlns:c16r2="http://schemas.microsoft.com/office/drawing/2015/06/chart">
            <c:ext xmlns:c16="http://schemas.microsoft.com/office/drawing/2014/chart" uri="{C3380CC4-5D6E-409C-BE32-E72D297353CC}">
              <c16:uniqueId val="{00000002-D894-40DB-94F9-0E62565A47BD}"/>
            </c:ext>
          </c:extLst>
        </c:ser>
        <c:dLbls>
          <c:dLblPos val="outEnd"/>
          <c:showLegendKey val="0"/>
          <c:showVal val="1"/>
          <c:showCatName val="0"/>
          <c:showSerName val="0"/>
          <c:showPercent val="0"/>
          <c:showBubbleSize val="0"/>
        </c:dLbls>
        <c:gapWidth val="444"/>
        <c:overlap val="-90"/>
        <c:axId val="122108928"/>
        <c:axId val="122114816"/>
      </c:barChart>
      <c:catAx>
        <c:axId val="122108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MX"/>
          </a:p>
        </c:txPr>
        <c:crossAx val="122114816"/>
        <c:crosses val="autoZero"/>
        <c:auto val="1"/>
        <c:lblAlgn val="ctr"/>
        <c:lblOffset val="100"/>
        <c:noMultiLvlLbl val="0"/>
      </c:catAx>
      <c:valAx>
        <c:axId val="122114816"/>
        <c:scaling>
          <c:orientation val="minMax"/>
        </c:scaling>
        <c:delete val="1"/>
        <c:axPos val="l"/>
        <c:numFmt formatCode="#,##0" sourceLinked="1"/>
        <c:majorTickMark val="none"/>
        <c:minorTickMark val="none"/>
        <c:tickLblPos val="nextTo"/>
        <c:crossAx val="122108928"/>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9">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dk1">
                <a:lumMod val="65000"/>
                <a:lumOff val="35000"/>
              </a:schemeClr>
            </a:gs>
            <a:gs pos="100000">
              <a:schemeClr val="dk1">
                <a:lumMod val="75000"/>
                <a:lumOff val="25000"/>
              </a:schemeClr>
            </a:gs>
          </a:gsLst>
          <a:lin ang="10800000" scaled="0"/>
        </a:gradFill>
        <a:round/>
      </a:ln>
      <a:effectLst/>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9547B-35B9-4359-9A23-32B92A314D3E}" type="datetimeFigureOut">
              <a:rPr lang="es-MX" smtClean="0"/>
              <a:t>18/05/2021</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03699-6513-4269-A5F8-01EB15697A7B}" type="slidenum">
              <a:rPr lang="es-MX" smtClean="0"/>
              <a:t>‹Nº›</a:t>
            </a:fld>
            <a:endParaRPr lang="es-MX" dirty="0"/>
          </a:p>
        </p:txBody>
      </p:sp>
    </p:spTree>
    <p:extLst>
      <p:ext uri="{BB962C8B-B14F-4D97-AF65-F5344CB8AC3E}">
        <p14:creationId xmlns:p14="http://schemas.microsoft.com/office/powerpoint/2010/main" val="108879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98833" y="775737"/>
            <a:ext cx="451758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la Seguridad Pública (FASP)</a:t>
            </a:r>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98833" y="775737"/>
            <a:ext cx="451758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la Seguridad Pública (FASP)</a:t>
            </a:r>
            <a:endParaRPr lang="es-MX" dirty="0"/>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4" y="128245"/>
            <a:ext cx="5453647"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2019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3798833" y="775737"/>
            <a:ext cx="451758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ES" dirty="0"/>
              <a:t>Fondo de Aportaciones para la Seguridad Pública (FASP)</a:t>
            </a:r>
            <a:endParaRPr lang="es-MX" dirty="0"/>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2" name="Imagen 1">
            <a:extLst>
              <a:ext uri="{FF2B5EF4-FFF2-40B4-BE49-F238E27FC236}">
                <a16:creationId xmlns:a16="http://schemas.microsoft.com/office/drawing/2014/main" xmlns="" id="{91A21FBF-D465-4634-ABF7-434F2ED85C76}"/>
              </a:ext>
            </a:extLst>
          </p:cNvPr>
          <p:cNvPicPr>
            <a:picLocks noChangeAspect="1"/>
          </p:cNvPicPr>
          <p:nvPr userDrawn="1"/>
        </p:nvPicPr>
        <p:blipFill>
          <a:blip r:embed="rId8"/>
          <a:stretch>
            <a:fillRect/>
          </a:stretch>
        </p:blipFill>
        <p:spPr>
          <a:xfrm>
            <a:off x="323340" y="24523"/>
            <a:ext cx="1623517" cy="1120691"/>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rgbClr val="3D2E32"/>
          </a:solidFill>
          <a:effectLst>
            <a:outerShdw blurRad="38100" dist="38100" dir="2700000" algn="tl">
              <a:srgbClr val="000000">
                <a:alpha val="43137"/>
              </a:srgbClr>
            </a:outerShdw>
          </a:effectLst>
          <a:latin typeface="Montserrat Light" pitchFamily="2"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rot="5400000">
            <a:off x="-2165330" y="3915180"/>
            <a:ext cx="4968344"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881197" y="3396726"/>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Fondo</a:t>
            </a: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3704393546"/>
              </p:ext>
            </p:extLst>
          </p:nvPr>
        </p:nvGraphicFramePr>
        <p:xfrm>
          <a:off x="827584" y="1340768"/>
          <a:ext cx="8136904" cy="5273040"/>
        </p:xfrm>
        <a:graphic>
          <a:graphicData uri="http://schemas.openxmlformats.org/drawingml/2006/table">
            <a:tbl>
              <a:tblPr firstRow="1" bandRow="1">
                <a:effectLst/>
                <a:tableStyleId>{5C22544A-7EE6-4342-B048-85BDC9FD1C3A}</a:tableStyleId>
              </a:tblPr>
              <a:tblGrid>
                <a:gridCol w="8136904">
                  <a:extLst>
                    <a:ext uri="{9D8B030D-6E8A-4147-A177-3AD203B41FA5}">
                      <a16:colId xmlns:a16="http://schemas.microsoft.com/office/drawing/2014/main" xmlns="" val="20000"/>
                    </a:ext>
                  </a:extLst>
                </a:gridCol>
              </a:tblGrid>
              <a:tr h="5068190">
                <a:tc>
                  <a:txBody>
                    <a:bodyPr/>
                    <a:lstStyle/>
                    <a:p>
                      <a:pPr algn="just"/>
                      <a:r>
                        <a:rPr lang="es-MX" sz="1000" b="0" dirty="0">
                          <a:solidFill>
                            <a:srgbClr val="3D2E32"/>
                          </a:solidFill>
                          <a:latin typeface="Montserrat Light"/>
                        </a:rPr>
                        <a:t>El Fondo de Aportaciones para la Seguridad Púbica (FASP) es un fondo presupuestal previsto  en la Ley de Coordinación Fiscal a través del cual se transfieren recursos a las entidades federativas para dar cumplimiento a estrategias nacionales en materia de seguridad pública, forma  parte del  grupo  de  asuntos  de  Gobierno, con  la función   específica   de   “Asuntos   de   Orden Público    y    de    Seguridad    Interior”,    y    la subfunción correspondiente al Sistema Nacional de Seguridad Pública.</a:t>
                      </a:r>
                    </a:p>
                    <a:p>
                      <a:pPr algn="just"/>
                      <a:endParaRPr lang="es-MX" sz="1000" b="0" dirty="0">
                        <a:solidFill>
                          <a:srgbClr val="3D2E32"/>
                        </a:solidFill>
                        <a:latin typeface="Montserrat Light"/>
                      </a:endParaRPr>
                    </a:p>
                    <a:p>
                      <a:pPr algn="just"/>
                      <a:r>
                        <a:rPr lang="es-MX" sz="1000" b="0" dirty="0">
                          <a:solidFill>
                            <a:srgbClr val="3D2E32"/>
                          </a:solidFill>
                          <a:latin typeface="Montserrat Light"/>
                        </a:rPr>
                        <a:t>El FASP atiende a los cinco Ejes Estratégicos del Sistema Nacional de Seguridad Pública que son los siguientes:</a:t>
                      </a:r>
                    </a:p>
                    <a:p>
                      <a:pPr algn="just"/>
                      <a:endParaRPr lang="es-MX" sz="1000" b="0" dirty="0">
                        <a:solidFill>
                          <a:srgbClr val="3D2E32"/>
                        </a:solidFill>
                        <a:latin typeface="Montserrat Light"/>
                      </a:endParaRPr>
                    </a:p>
                    <a:p>
                      <a:pPr marL="182563" indent="-182563" algn="just">
                        <a:lnSpc>
                          <a:spcPct val="150000"/>
                        </a:lnSpc>
                        <a:buAutoNum type="arabicPeriod"/>
                      </a:pPr>
                      <a:r>
                        <a:rPr lang="es-MX" sz="1000" b="0" dirty="0">
                          <a:solidFill>
                            <a:srgbClr val="3D2E32"/>
                          </a:solidFill>
                          <a:latin typeface="Montserrat Light"/>
                        </a:rPr>
                        <a:t>Prevención Social de la Violencia y la Delincuencia con Participación Ciudadana.</a:t>
                      </a:r>
                    </a:p>
                    <a:p>
                      <a:pPr marL="182563" indent="-182563" algn="just">
                        <a:lnSpc>
                          <a:spcPct val="150000"/>
                        </a:lnSpc>
                        <a:buAutoNum type="arabicPeriod"/>
                      </a:pPr>
                      <a:r>
                        <a:rPr lang="es-MX" sz="1000" b="0" dirty="0">
                          <a:solidFill>
                            <a:srgbClr val="3D2E32"/>
                          </a:solidFill>
                          <a:latin typeface="Montserrat Light"/>
                        </a:rPr>
                        <a:t>Desarrollo y Operación Policial.</a:t>
                      </a:r>
                    </a:p>
                    <a:p>
                      <a:pPr marL="182563" indent="-182563" algn="just">
                        <a:lnSpc>
                          <a:spcPct val="150000"/>
                        </a:lnSpc>
                        <a:buAutoNum type="arabicPeriod"/>
                      </a:pPr>
                      <a:r>
                        <a:rPr lang="es-ES" sz="1000" b="0" dirty="0">
                          <a:solidFill>
                            <a:srgbClr val="3D2E32"/>
                          </a:solidFill>
                          <a:latin typeface="Montserrat Light"/>
                        </a:rPr>
                        <a:t>Gestión de Capacidades Institucionales para el Servicio de Seguridad Pública y la Aplicación de la Ley Penal.</a:t>
                      </a:r>
                    </a:p>
                    <a:p>
                      <a:pPr marL="182563" indent="-182563" algn="just">
                        <a:lnSpc>
                          <a:spcPct val="150000"/>
                        </a:lnSpc>
                        <a:buAutoNum type="arabicPeriod"/>
                      </a:pPr>
                      <a:r>
                        <a:rPr lang="es-ES" sz="1000" b="0" dirty="0">
                          <a:solidFill>
                            <a:srgbClr val="3D2E32"/>
                          </a:solidFill>
                          <a:latin typeface="Montserrat Light"/>
                        </a:rPr>
                        <a:t>Administración de la Información para la Seguridad Pública.</a:t>
                      </a:r>
                    </a:p>
                    <a:p>
                      <a:pPr marL="182563" indent="-182563" algn="just">
                        <a:lnSpc>
                          <a:spcPct val="150000"/>
                        </a:lnSpc>
                        <a:buAutoNum type="arabicPeriod"/>
                      </a:pPr>
                      <a:r>
                        <a:rPr lang="es-ES" sz="1000" b="0" dirty="0">
                          <a:solidFill>
                            <a:srgbClr val="3D2E32"/>
                          </a:solidFill>
                          <a:latin typeface="Montserrat Light"/>
                        </a:rPr>
                        <a:t>Especialización y Coordinación para la Seguridad Pública y la Persecución de los Delitos.</a:t>
                      </a:r>
                      <a:endParaRPr lang="es-MX" sz="1000" b="0" dirty="0">
                        <a:solidFill>
                          <a:srgbClr val="3D2E32"/>
                        </a:solidFill>
                        <a:latin typeface="Montserrat Light"/>
                      </a:endParaRPr>
                    </a:p>
                    <a:p>
                      <a:pPr algn="just"/>
                      <a:endParaRPr lang="es-MX" sz="1000" b="0" dirty="0">
                        <a:solidFill>
                          <a:srgbClr val="3D2E32"/>
                        </a:solidFill>
                        <a:latin typeface="Montserrat Light"/>
                      </a:endParaRPr>
                    </a:p>
                    <a:p>
                      <a:pPr algn="just"/>
                      <a:r>
                        <a:rPr lang="es-MX" sz="1000" b="0" dirty="0">
                          <a:solidFill>
                            <a:srgbClr val="3D2E32"/>
                          </a:solidFill>
                          <a:latin typeface="Montserrat Light"/>
                        </a:rPr>
                        <a:t>Y se orienta a los diez Programas con Prioridad Nacional:</a:t>
                      </a:r>
                    </a:p>
                    <a:p>
                      <a:pPr marL="228600" indent="-228600" algn="just">
                        <a:buFont typeface="+mj-lt"/>
                        <a:buAutoNum type="arabicPeriod"/>
                      </a:pPr>
                      <a:endParaRPr lang="es-MX" sz="1000" b="0" dirty="0">
                        <a:solidFill>
                          <a:schemeClr val="tx1"/>
                        </a:solidFill>
                        <a:latin typeface="Montserrat Light"/>
                      </a:endParaRP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Desarrollo de capacidades en las instituciones locales para el diseño de políticas públicas destinadas a la prevención social de la violencia y la delincuencia con participación ciudadana en temas de seguridad pública.</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Desarrollo, profesionalización y certificación policial.</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Tecnologías, infraestructura y equipamiento de apoyo a la operación policial.</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Implementación y desarrollo del sistema de justicia penal y sistemas complementarios.</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Fortalecimiento al sistema penitenciario nacional y de ejecución de medidas para adolescentes.</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Desarrollo de las ciencias forenses en la investigación de hechos delictivos.</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Sistema nacional de información para la seguridad pública.</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Sistema nacional de atención de llamadas de emergencia y denuncias ciudadanas.</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Fortalecimiento de capacidades para la prevención y combate a delitos de alto impacto.</a:t>
                      </a:r>
                    </a:p>
                    <a:p>
                      <a:pPr marL="182563" indent="-182563" algn="just" defTabSz="914400" rtl="0" eaLnBrk="1" latinLnBrk="0" hangingPunct="1">
                        <a:lnSpc>
                          <a:spcPct val="150000"/>
                        </a:lnSpc>
                        <a:buFont typeface="+mj-lt"/>
                        <a:buAutoNum type="arabicPeriod"/>
                      </a:pPr>
                      <a:r>
                        <a:rPr lang="es-MX" sz="1000" b="0" kern="1200" dirty="0">
                          <a:solidFill>
                            <a:srgbClr val="3D2E32"/>
                          </a:solidFill>
                          <a:latin typeface="Montserrat Light"/>
                          <a:ea typeface="+mn-ea"/>
                          <a:cs typeface="+mn-cs"/>
                        </a:rPr>
                        <a:t>Especialización de las instancias responsables de la búsqueda de personas.</a:t>
                      </a:r>
                      <a:endParaRPr lang="es-MX"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6" name="Marcador de número de diapositiva 5">
            <a:extLst>
              <a:ext uri="{FF2B5EF4-FFF2-40B4-BE49-F238E27FC236}">
                <a16:creationId xmlns:a16="http://schemas.microsoft.com/office/drawing/2014/main" xmlns="" id="{355534D9-991E-4644-BBDB-C4931130D409}"/>
              </a:ext>
            </a:extLst>
          </p:cNvPr>
          <p:cNvSpPr>
            <a:spLocks noGrp="1"/>
          </p:cNvSpPr>
          <p:nvPr>
            <p:ph type="sldNum" sz="quarter" idx="4"/>
          </p:nvPr>
        </p:nvSpPr>
        <p:spPr/>
        <p:txBody>
          <a:bodyPr/>
          <a:lstStyle/>
          <a:p>
            <a:fld id="{34762513-7D76-44F4-A4EB-02F5BA9AE113}" type="slidenum">
              <a:rPr lang="es-MX" smtClean="0"/>
              <a:t>1</a:t>
            </a:fld>
            <a:endParaRPr lang="es-MX" dirty="0"/>
          </a:p>
        </p:txBody>
      </p:sp>
      <p:sp>
        <p:nvSpPr>
          <p:cNvPr id="2" name="1 Título"/>
          <p:cNvSpPr>
            <a:spLocks noGrp="1"/>
          </p:cNvSpPr>
          <p:nvPr>
            <p:ph type="title"/>
          </p:nvPr>
        </p:nvSpPr>
        <p:spPr>
          <a:xfrm>
            <a:off x="3843717" y="775737"/>
            <a:ext cx="4427814" cy="276999"/>
          </a:xfrm>
        </p:spPr>
        <p:txBody>
          <a:bodyPr/>
          <a:lstStyle/>
          <a:p>
            <a:r>
              <a:rPr lang="es-ES" dirty="0"/>
              <a:t>Fondo de Aportaciones para la Seguridad Pública (FASP</a:t>
            </a:r>
            <a:r>
              <a:rPr lang="es-ES" dirty="0" smtClean="0"/>
              <a:t>)</a:t>
            </a:r>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296394" y="3819627"/>
            <a:ext cx="5230469"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291093640"/>
              </p:ext>
            </p:extLst>
          </p:nvPr>
        </p:nvGraphicFramePr>
        <p:xfrm>
          <a:off x="755576" y="1772816"/>
          <a:ext cx="8227426" cy="2286000"/>
        </p:xfrm>
        <a:graphic>
          <a:graphicData uri="http://schemas.openxmlformats.org/drawingml/2006/table">
            <a:tbl>
              <a:tblPr firstRow="1" bandRow="1">
                <a:effectLst/>
                <a:tableStyleId>{5C22544A-7EE6-4342-B048-85BDC9FD1C3A}</a:tableStyleId>
              </a:tblPr>
              <a:tblGrid>
                <a:gridCol w="8227426">
                  <a:extLst>
                    <a:ext uri="{9D8B030D-6E8A-4147-A177-3AD203B41FA5}">
                      <a16:colId xmlns:a16="http://schemas.microsoft.com/office/drawing/2014/main" xmlns="" val="20000"/>
                    </a:ext>
                  </a:extLst>
                </a:gridCol>
              </a:tblGrid>
              <a:tr h="2272781">
                <a:tc>
                  <a:txBody>
                    <a:bodyPr/>
                    <a:lstStyle/>
                    <a:p>
                      <a:pPr marL="0" indent="0" algn="just">
                        <a:buFont typeface="+mj-lt"/>
                        <a:buNone/>
                      </a:pPr>
                      <a:r>
                        <a:rPr lang="es-MX" sz="900" b="0" dirty="0">
                          <a:solidFill>
                            <a:srgbClr val="3D2E32"/>
                          </a:solidFill>
                          <a:latin typeface="Montserrat Light" pitchFamily="50" charset="0"/>
                        </a:rPr>
                        <a:t>Durante el año 2019 en la Tasa anual Estatal de Incidencia Delictiva por cada </a:t>
                      </a:r>
                      <a:r>
                        <a:rPr lang="es-MX" sz="900" b="1" dirty="0">
                          <a:solidFill>
                            <a:srgbClr val="3D2E32"/>
                          </a:solidFill>
                          <a:latin typeface="Montserrat Light" pitchFamily="50" charset="0"/>
                        </a:rPr>
                        <a:t>100</a:t>
                      </a:r>
                      <a:r>
                        <a:rPr lang="es-MX" sz="900" b="0" dirty="0">
                          <a:solidFill>
                            <a:srgbClr val="3D2E32"/>
                          </a:solidFill>
                          <a:latin typeface="Montserrat Light" pitchFamily="50" charset="0"/>
                        </a:rPr>
                        <a:t> mil habitantes se logró un resultado de </a:t>
                      </a:r>
                      <a:r>
                        <a:rPr lang="es-MX" sz="900" b="1" dirty="0">
                          <a:solidFill>
                            <a:srgbClr val="3D2E32"/>
                          </a:solidFill>
                          <a:latin typeface="Montserrat Light" pitchFamily="50" charset="0"/>
                        </a:rPr>
                        <a:t>729.56</a:t>
                      </a:r>
                      <a:r>
                        <a:rPr lang="es-MX" sz="900" b="0" dirty="0">
                          <a:solidFill>
                            <a:srgbClr val="3D2E32"/>
                          </a:solidFill>
                          <a:latin typeface="Montserrat Light" pitchFamily="50" charset="0"/>
                        </a:rPr>
                        <a:t> delitos, en comparación al año 2018 que fue de </a:t>
                      </a:r>
                      <a:r>
                        <a:rPr lang="es-MX" sz="900" b="1" dirty="0">
                          <a:solidFill>
                            <a:srgbClr val="3D2E32"/>
                          </a:solidFill>
                          <a:latin typeface="Montserrat Light" pitchFamily="50" charset="0"/>
                        </a:rPr>
                        <a:t>782.72</a:t>
                      </a:r>
                      <a:r>
                        <a:rPr lang="es-MX" sz="900" b="0" dirty="0">
                          <a:solidFill>
                            <a:srgbClr val="3D2E32"/>
                          </a:solidFill>
                          <a:latin typeface="Montserrat Light" pitchFamily="50" charset="0"/>
                        </a:rPr>
                        <a:t> delitos registrados, se presento una reducción de 53.16 pero no por ello quiere decir que se alcanzo la meta anual ya que esta fue superada por 26 que seria de </a:t>
                      </a:r>
                      <a:r>
                        <a:rPr lang="es-MX" sz="900" b="1" dirty="0">
                          <a:solidFill>
                            <a:srgbClr val="3D2E32"/>
                          </a:solidFill>
                          <a:latin typeface="Montserrat Light" pitchFamily="50" charset="0"/>
                        </a:rPr>
                        <a:t>765.08</a:t>
                      </a:r>
                      <a:r>
                        <a:rPr lang="es-MX" sz="900" b="0" dirty="0">
                          <a:solidFill>
                            <a:srgbClr val="3D2E32"/>
                          </a:solidFill>
                          <a:latin typeface="Montserrat Light" pitchFamily="50" charset="0"/>
                        </a:rPr>
                        <a:t> por lo que se buscaría una mayor reducción en el ejercicio fiscal siguiente.</a:t>
                      </a:r>
                    </a:p>
                    <a:p>
                      <a:pPr marL="0" indent="0" algn="just">
                        <a:buFont typeface="+mj-lt"/>
                        <a:buNone/>
                      </a:pPr>
                      <a:endParaRPr lang="es-MX" sz="600" b="0" dirty="0">
                        <a:solidFill>
                          <a:srgbClr val="3D2E32"/>
                        </a:solidFill>
                        <a:latin typeface="Montserrat Light" pitchFamily="50" charset="0"/>
                      </a:endParaRPr>
                    </a:p>
                    <a:p>
                      <a:pPr marL="0" indent="0" algn="just">
                        <a:buFont typeface="+mj-lt"/>
                        <a:buNone/>
                      </a:pPr>
                      <a:r>
                        <a:rPr lang="es-MX" sz="900" b="0" dirty="0">
                          <a:solidFill>
                            <a:srgbClr val="3D2E32"/>
                          </a:solidFill>
                          <a:latin typeface="Montserrat Light" pitchFamily="50" charset="0"/>
                        </a:rPr>
                        <a:t>En cuanto al avance en las metas de profesionalización convenidas por la entidad federativa con recursos del FASP del ejercicio fiscal 2019, durante el primer y segundo semestre de dicho año se logro el </a:t>
                      </a:r>
                      <a:r>
                        <a:rPr lang="es-MX" sz="900" b="1" dirty="0">
                          <a:solidFill>
                            <a:srgbClr val="3D2E32"/>
                          </a:solidFill>
                          <a:latin typeface="Montserrat Light" pitchFamily="50" charset="0"/>
                        </a:rPr>
                        <a:t>95%</a:t>
                      </a:r>
                      <a:r>
                        <a:rPr lang="es-MX" sz="900" b="0" dirty="0">
                          <a:solidFill>
                            <a:srgbClr val="3D2E32"/>
                          </a:solidFill>
                          <a:latin typeface="Montserrat Light" pitchFamily="50" charset="0"/>
                        </a:rPr>
                        <a:t> del 100% de la meta en el número de fuerza que cuenta con formación inicial; se obtuvo el </a:t>
                      </a:r>
                      <a:r>
                        <a:rPr lang="es-MX" sz="900" b="1" dirty="0">
                          <a:solidFill>
                            <a:srgbClr val="3D2E32"/>
                          </a:solidFill>
                          <a:latin typeface="Montserrat Light" pitchFamily="50" charset="0"/>
                        </a:rPr>
                        <a:t>98%</a:t>
                      </a:r>
                      <a:r>
                        <a:rPr lang="es-MX" sz="900" b="0" dirty="0">
                          <a:solidFill>
                            <a:srgbClr val="3D2E32"/>
                          </a:solidFill>
                          <a:latin typeface="Montserrat Light" pitchFamily="50" charset="0"/>
                        </a:rPr>
                        <a:t> del 100% de la meta para el porcentaje de fuerza aprobado en desempeño; para el porcentaje de fuerza que cuenta con aprobación en competencias básicas se obtuvo el </a:t>
                      </a:r>
                      <a:r>
                        <a:rPr lang="es-MX" sz="900" b="1" dirty="0">
                          <a:solidFill>
                            <a:srgbClr val="3D2E32"/>
                          </a:solidFill>
                          <a:latin typeface="Montserrat Light" pitchFamily="50" charset="0"/>
                        </a:rPr>
                        <a:t>90% </a:t>
                      </a:r>
                      <a:r>
                        <a:rPr lang="es-MX" sz="900" b="0" dirty="0">
                          <a:solidFill>
                            <a:srgbClr val="3D2E32"/>
                          </a:solidFill>
                          <a:latin typeface="Montserrat Light" pitchFamily="50" charset="0"/>
                        </a:rPr>
                        <a:t>de la meta de 100%, obteniendo solamente el </a:t>
                      </a:r>
                      <a:r>
                        <a:rPr lang="es-MX" sz="900" b="1" dirty="0">
                          <a:solidFill>
                            <a:srgbClr val="3D2E32"/>
                          </a:solidFill>
                          <a:latin typeface="Montserrat Light" pitchFamily="50" charset="0"/>
                        </a:rPr>
                        <a:t>88.8%</a:t>
                      </a:r>
                      <a:r>
                        <a:rPr lang="es-MX" sz="900" b="0" dirty="0">
                          <a:solidFill>
                            <a:srgbClr val="3D2E32"/>
                          </a:solidFill>
                          <a:latin typeface="Montserrat Light" pitchFamily="50" charset="0"/>
                        </a:rPr>
                        <a:t> de la suma de profesionalización.</a:t>
                      </a:r>
                    </a:p>
                    <a:p>
                      <a:pPr marL="0" indent="0" algn="just">
                        <a:buFont typeface="+mj-lt"/>
                        <a:buNone/>
                      </a:pPr>
                      <a:endParaRPr lang="es-MX" sz="600" b="0" dirty="0">
                        <a:solidFill>
                          <a:srgbClr val="3D2E32"/>
                        </a:solidFill>
                        <a:latin typeface="Montserrat Light" pitchFamily="50" charset="0"/>
                      </a:endParaRPr>
                    </a:p>
                    <a:p>
                      <a:pPr marL="0" indent="0" algn="just">
                        <a:buFont typeface="+mj-lt"/>
                        <a:buNone/>
                      </a:pPr>
                      <a:r>
                        <a:rPr lang="es-MX" sz="900" b="0" dirty="0">
                          <a:solidFill>
                            <a:srgbClr val="3D2E32"/>
                          </a:solidFill>
                          <a:latin typeface="Montserrat Light" pitchFamily="50" charset="0"/>
                        </a:rPr>
                        <a:t>En el porcentaje del Estado  de Fuerza de la entidad federativa con evaluaciones vigentes de control de confianza, durante el primer semestre del 2019 se evaluó al </a:t>
                      </a:r>
                      <a:r>
                        <a:rPr lang="es-MX" sz="900" b="1" dirty="0">
                          <a:solidFill>
                            <a:srgbClr val="3D2E32"/>
                          </a:solidFill>
                          <a:latin typeface="Montserrat Light" pitchFamily="50" charset="0"/>
                        </a:rPr>
                        <a:t>40.22% </a:t>
                      </a:r>
                      <a:r>
                        <a:rPr lang="es-MX" sz="900" b="0" dirty="0">
                          <a:solidFill>
                            <a:srgbClr val="3D2E32"/>
                          </a:solidFill>
                          <a:latin typeface="Montserrat Light" pitchFamily="50" charset="0"/>
                        </a:rPr>
                        <a:t>de la Fuerza dando como resultado a </a:t>
                      </a:r>
                      <a:r>
                        <a:rPr lang="es-MX" sz="900" b="1" dirty="0">
                          <a:solidFill>
                            <a:srgbClr val="3D2E32"/>
                          </a:solidFill>
                          <a:latin typeface="Montserrat Light" pitchFamily="50" charset="0"/>
                        </a:rPr>
                        <a:t>3,068</a:t>
                      </a:r>
                      <a:r>
                        <a:rPr lang="es-MX" sz="900" b="0" dirty="0">
                          <a:solidFill>
                            <a:srgbClr val="3D2E32"/>
                          </a:solidFill>
                          <a:latin typeface="Montserrat Light" pitchFamily="50" charset="0"/>
                        </a:rPr>
                        <a:t> elementos operativos del </a:t>
                      </a:r>
                      <a:r>
                        <a:rPr lang="es-MX" sz="900" b="1" dirty="0">
                          <a:solidFill>
                            <a:srgbClr val="3D2E32"/>
                          </a:solidFill>
                          <a:latin typeface="Montserrat Light" pitchFamily="50" charset="0"/>
                        </a:rPr>
                        <a:t>100%  </a:t>
                      </a:r>
                      <a:r>
                        <a:rPr lang="es-MX" sz="900" b="0" dirty="0">
                          <a:solidFill>
                            <a:srgbClr val="3D2E32"/>
                          </a:solidFill>
                          <a:latin typeface="Montserrat Light" pitchFamily="50" charset="0"/>
                        </a:rPr>
                        <a:t>de los elementos traducidos en </a:t>
                      </a:r>
                      <a:r>
                        <a:rPr lang="es-MX" sz="900" b="1" dirty="0">
                          <a:solidFill>
                            <a:srgbClr val="3D2E32"/>
                          </a:solidFill>
                          <a:latin typeface="Montserrat Light" pitchFamily="50" charset="0"/>
                        </a:rPr>
                        <a:t>7,628</a:t>
                      </a:r>
                      <a:r>
                        <a:rPr lang="es-MX" sz="900" b="0" dirty="0">
                          <a:solidFill>
                            <a:srgbClr val="3D2E32"/>
                          </a:solidFill>
                          <a:latin typeface="Montserrat Light" pitchFamily="50" charset="0"/>
                        </a:rPr>
                        <a:t>, para el segundo semestre se logró evaluar a el </a:t>
                      </a:r>
                      <a:r>
                        <a:rPr lang="es-MX" sz="900" b="1" dirty="0">
                          <a:solidFill>
                            <a:srgbClr val="3D2E32"/>
                          </a:solidFill>
                          <a:latin typeface="Montserrat Light" pitchFamily="50" charset="0"/>
                        </a:rPr>
                        <a:t>44.10% </a:t>
                      </a:r>
                      <a:r>
                        <a:rPr lang="es-MX" sz="900" b="0" dirty="0">
                          <a:solidFill>
                            <a:srgbClr val="3D2E32"/>
                          </a:solidFill>
                          <a:latin typeface="Montserrat Light" pitchFamily="50" charset="0"/>
                        </a:rPr>
                        <a:t>de la fuerza siendo </a:t>
                      </a:r>
                      <a:r>
                        <a:rPr lang="es-MX" sz="900" b="1" dirty="0">
                          <a:solidFill>
                            <a:srgbClr val="3D2E32"/>
                          </a:solidFill>
                          <a:latin typeface="Montserrat Light" pitchFamily="50" charset="0"/>
                        </a:rPr>
                        <a:t>3,364</a:t>
                      </a:r>
                      <a:r>
                        <a:rPr lang="es-MX" sz="900" b="0" dirty="0">
                          <a:solidFill>
                            <a:srgbClr val="3D2E32"/>
                          </a:solidFill>
                          <a:latin typeface="Montserrat Light" pitchFamily="50" charset="0"/>
                        </a:rPr>
                        <a:t> elementos operativos.</a:t>
                      </a:r>
                    </a:p>
                    <a:p>
                      <a:pPr marL="0" indent="0" algn="just">
                        <a:buFont typeface="+mj-lt"/>
                        <a:buNone/>
                      </a:pPr>
                      <a:endParaRPr lang="es-MX" sz="600" b="0" dirty="0">
                        <a:solidFill>
                          <a:srgbClr val="3D2E32"/>
                        </a:solidFill>
                        <a:latin typeface="Montserrat Light" pitchFamily="50" charset="0"/>
                      </a:endParaRPr>
                    </a:p>
                    <a:p>
                      <a:pPr marL="0" indent="0" algn="just">
                        <a:buFont typeface="+mj-lt"/>
                        <a:buNone/>
                      </a:pPr>
                      <a:r>
                        <a:rPr lang="es-ES" sz="900" b="0" dirty="0">
                          <a:solidFill>
                            <a:srgbClr val="3D2E32"/>
                          </a:solidFill>
                          <a:latin typeface="Montserrat Light" pitchFamily="50" charset="0"/>
                        </a:rPr>
                        <a:t>Sobre la Aplicación de Recursos del Fondo de Aportaciones para la Seguridad Pública, durante el ejercicio fiscal 2019 se registró un avance en el ejercicio del gasto público al 31 de diciembre de 2019,del 67.37%, continuando con la liberación de recursos comprometidos por ejercer, logrando cerrar el ejercicio con  un avance físico financiero del  97.00 % del 100% asignado.</a:t>
                      </a:r>
                      <a:endParaRPr lang="es-MX" sz="9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0"/>
                  </a:ext>
                </a:extLst>
              </a:tr>
            </a:tbl>
          </a:graphicData>
        </a:graphic>
      </p:graphicFrame>
      <p:sp>
        <p:nvSpPr>
          <p:cNvPr id="5" name="4 CuadroTexto"/>
          <p:cNvSpPr txBox="1"/>
          <p:nvPr/>
        </p:nvSpPr>
        <p:spPr>
          <a:xfrm rot="16200000">
            <a:off x="-221218" y="3398512"/>
            <a:ext cx="108012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40768"/>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¿Cuáles son los resultados del Programa y cómo los mide?</a:t>
            </a:r>
          </a:p>
        </p:txBody>
      </p:sp>
      <p:sp>
        <p:nvSpPr>
          <p:cNvPr id="8" name="Marcador de número de diapositiva 7">
            <a:extLst>
              <a:ext uri="{FF2B5EF4-FFF2-40B4-BE49-F238E27FC236}">
                <a16:creationId xmlns:a16="http://schemas.microsoft.com/office/drawing/2014/main" xmlns="" id="{EE2955B6-E157-4109-88BC-E7C9EBA4689A}"/>
              </a:ext>
            </a:extLst>
          </p:cNvPr>
          <p:cNvSpPr>
            <a:spLocks noGrp="1"/>
          </p:cNvSpPr>
          <p:nvPr>
            <p:ph type="sldNum" sz="quarter" idx="4"/>
          </p:nvPr>
        </p:nvSpPr>
        <p:spPr/>
        <p:txBody>
          <a:bodyPr/>
          <a:lstStyle/>
          <a:p>
            <a:fld id="{34762513-7D76-44F4-A4EB-02F5BA9AE113}" type="slidenum">
              <a:rPr lang="es-MX" smtClean="0"/>
              <a:t>2</a:t>
            </a:fld>
            <a:endParaRPr lang="es-MX" dirty="0"/>
          </a:p>
        </p:txBody>
      </p:sp>
      <p:graphicFrame>
        <p:nvGraphicFramePr>
          <p:cNvPr id="11" name="Gráfico 10">
            <a:extLst>
              <a:ext uri="{FF2B5EF4-FFF2-40B4-BE49-F238E27FC236}">
                <a16:creationId xmlns:a16="http://schemas.microsoft.com/office/drawing/2014/main" xmlns="" id="{7AEB5F14-F5A0-4C60-B123-01DA8481531A}"/>
              </a:ext>
            </a:extLst>
          </p:cNvPr>
          <p:cNvGraphicFramePr/>
          <p:nvPr>
            <p:extLst>
              <p:ext uri="{D42A27DB-BD31-4B8C-83A1-F6EECF244321}">
                <p14:modId xmlns:p14="http://schemas.microsoft.com/office/powerpoint/2010/main" val="2813029618"/>
              </p:ext>
            </p:extLst>
          </p:nvPr>
        </p:nvGraphicFramePr>
        <p:xfrm>
          <a:off x="699926" y="4113597"/>
          <a:ext cx="2570782" cy="2407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xmlns="" id="{6F57D547-4503-45A5-92EC-A14AA03A2AD5}"/>
              </a:ext>
            </a:extLst>
          </p:cNvPr>
          <p:cNvGraphicFramePr/>
          <p:nvPr>
            <p:extLst>
              <p:ext uri="{D42A27DB-BD31-4B8C-83A1-F6EECF244321}">
                <p14:modId xmlns:p14="http://schemas.microsoft.com/office/powerpoint/2010/main" val="1714729020"/>
              </p:ext>
            </p:extLst>
          </p:nvPr>
        </p:nvGraphicFramePr>
        <p:xfrm>
          <a:off x="3254488" y="4130389"/>
          <a:ext cx="2807235" cy="24078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xmlns="" id="{9AB40FFB-98A1-429D-8A37-931E7A856C70}"/>
              </a:ext>
            </a:extLst>
          </p:cNvPr>
          <p:cNvGraphicFramePr/>
          <p:nvPr>
            <p:extLst>
              <p:ext uri="{D42A27DB-BD31-4B8C-83A1-F6EECF244321}">
                <p14:modId xmlns:p14="http://schemas.microsoft.com/office/powerpoint/2010/main" val="4211289243"/>
              </p:ext>
            </p:extLst>
          </p:nvPr>
        </p:nvGraphicFramePr>
        <p:xfrm>
          <a:off x="6018792" y="4077072"/>
          <a:ext cx="3017704" cy="24078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3 Tabla">
            <a:extLst>
              <a:ext uri="{FF2B5EF4-FFF2-40B4-BE49-F238E27FC236}">
                <a16:creationId xmlns:a16="http://schemas.microsoft.com/office/drawing/2014/main" xmlns="" id="{5ABB2A7E-3CEA-42FA-8808-556F4D7BCFDF}"/>
              </a:ext>
            </a:extLst>
          </p:cNvPr>
          <p:cNvGraphicFramePr>
            <a:graphicFrameLocks noGrp="1"/>
          </p:cNvGraphicFramePr>
          <p:nvPr>
            <p:extLst>
              <p:ext uri="{D42A27DB-BD31-4B8C-83A1-F6EECF244321}">
                <p14:modId xmlns:p14="http://schemas.microsoft.com/office/powerpoint/2010/main" val="4108886175"/>
              </p:ext>
            </p:extLst>
          </p:nvPr>
        </p:nvGraphicFramePr>
        <p:xfrm>
          <a:off x="3744650" y="6456000"/>
          <a:ext cx="1800200" cy="213360"/>
        </p:xfrm>
        <a:graphic>
          <a:graphicData uri="http://schemas.openxmlformats.org/drawingml/2006/table">
            <a:tbl>
              <a:tblPr firstRow="1" bandRow="1">
                <a:effectLst/>
                <a:tableStyleId>{5C22544A-7EE6-4342-B048-85BDC9FD1C3A}</a:tableStyleId>
              </a:tblPr>
              <a:tblGrid>
                <a:gridCol w="1800200">
                  <a:extLst>
                    <a:ext uri="{9D8B030D-6E8A-4147-A177-3AD203B41FA5}">
                      <a16:colId xmlns:a16="http://schemas.microsoft.com/office/drawing/2014/main" xmlns="" val="20000"/>
                    </a:ext>
                  </a:extLst>
                </a:gridCol>
              </a:tblGrid>
              <a:tr h="0">
                <a:tc>
                  <a:txBody>
                    <a:bodyPr/>
                    <a:lstStyle/>
                    <a:p>
                      <a:pPr marL="0" indent="0" algn="just">
                        <a:buFont typeface="+mj-lt"/>
                        <a:buNone/>
                      </a:pPr>
                      <a:r>
                        <a:rPr lang="es-MX" sz="800" b="0" i="0" kern="1200" dirty="0">
                          <a:solidFill>
                            <a:schemeClr val="tx1"/>
                          </a:solidFill>
                          <a:effectLst/>
                          <a:latin typeface="+mn-lt"/>
                          <a:ea typeface="+mn-ea"/>
                          <a:cs typeface="+mn-cs"/>
                        </a:rPr>
                        <a:t>* Únicamente se consideran PEP y FGE</a:t>
                      </a:r>
                      <a:endParaRPr lang="es-MX" sz="800" b="0" dirty="0">
                        <a:solidFill>
                          <a:schemeClr val="tx1"/>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 name="1 Título"/>
          <p:cNvSpPr>
            <a:spLocks noGrp="1"/>
          </p:cNvSpPr>
          <p:nvPr>
            <p:ph type="title"/>
          </p:nvPr>
        </p:nvSpPr>
        <p:spPr/>
        <p:txBody>
          <a:bodyPr/>
          <a:lstStyle/>
          <a:p>
            <a:r>
              <a:rPr lang="es-ES" dirty="0"/>
              <a:t>Fondo de Aportaciones para la Seguridad Pública (FASP)</a:t>
            </a:r>
            <a:endParaRPr lang="es-MX" dirty="0"/>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226745007"/>
              </p:ext>
            </p:extLst>
          </p:nvPr>
        </p:nvGraphicFramePr>
        <p:xfrm>
          <a:off x="703002" y="1629123"/>
          <a:ext cx="8261486" cy="4871583"/>
        </p:xfrm>
        <a:graphic>
          <a:graphicData uri="http://schemas.openxmlformats.org/drawingml/2006/table">
            <a:tbl>
              <a:tblPr firstRow="1" bandRow="1">
                <a:effectLst/>
                <a:tableStyleId>{5C22544A-7EE6-4342-B048-85BDC9FD1C3A}</a:tableStyleId>
              </a:tblPr>
              <a:tblGrid>
                <a:gridCol w="2174051">
                  <a:extLst>
                    <a:ext uri="{9D8B030D-6E8A-4147-A177-3AD203B41FA5}">
                      <a16:colId xmlns:a16="http://schemas.microsoft.com/office/drawing/2014/main" xmlns="" val="20000"/>
                    </a:ext>
                  </a:extLst>
                </a:gridCol>
                <a:gridCol w="434839">
                  <a:extLst>
                    <a:ext uri="{9D8B030D-6E8A-4147-A177-3AD203B41FA5}">
                      <a16:colId xmlns:a16="http://schemas.microsoft.com/office/drawing/2014/main" xmlns="" val="20001"/>
                    </a:ext>
                  </a:extLst>
                </a:gridCol>
                <a:gridCol w="3007471">
                  <a:extLst>
                    <a:ext uri="{9D8B030D-6E8A-4147-A177-3AD203B41FA5}">
                      <a16:colId xmlns:a16="http://schemas.microsoft.com/office/drawing/2014/main" xmlns="" val="20002"/>
                    </a:ext>
                  </a:extLst>
                </a:gridCol>
                <a:gridCol w="2645125">
                  <a:extLst>
                    <a:ext uri="{9D8B030D-6E8A-4147-A177-3AD203B41FA5}">
                      <a16:colId xmlns:a16="http://schemas.microsoft.com/office/drawing/2014/main" xmlns="" val="1771363946"/>
                    </a:ext>
                  </a:extLst>
                </a:gridCol>
              </a:tblGrid>
              <a:tr h="232975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a:solidFill>
                            <a:srgbClr val="3D2E32"/>
                          </a:solidFill>
                          <a:latin typeface="Montserrat Light" pitchFamily="50" charset="0"/>
                        </a:rPr>
                        <a:t>Durante el año 2019 se formaron 83 comités de vigilancia escolar en 5 municipios teniendo un impacto de </a:t>
                      </a:r>
                      <a:r>
                        <a:rPr lang="es-MX" sz="900" b="1" baseline="0" dirty="0">
                          <a:solidFill>
                            <a:srgbClr val="3D2E32"/>
                          </a:solidFill>
                          <a:latin typeface="Montserrat Light" pitchFamily="50" charset="0"/>
                        </a:rPr>
                        <a:t>42,285</a:t>
                      </a:r>
                      <a:r>
                        <a:rPr lang="es-MX" sz="900" b="0" baseline="0" dirty="0">
                          <a:solidFill>
                            <a:srgbClr val="3D2E32"/>
                          </a:solidFill>
                          <a:latin typeface="Montserrat Light" pitchFamily="50" charset="0"/>
                        </a:rPr>
                        <a:t> personas,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Con la realización del Foro como estrategia de reinserción social “Espejo Preventivo” se logro la asistencia de </a:t>
                      </a:r>
                      <a:r>
                        <a:rPr lang="es-MX" sz="900" b="1" baseline="0" dirty="0">
                          <a:solidFill>
                            <a:srgbClr val="3D2E32"/>
                          </a:solidFill>
                          <a:latin typeface="Montserrat Light" pitchFamily="50" charset="0"/>
                        </a:rPr>
                        <a:t>660</a:t>
                      </a:r>
                      <a:r>
                        <a:rPr lang="es-MX" sz="900" b="0" baseline="0" dirty="0">
                          <a:solidFill>
                            <a:srgbClr val="3D2E32"/>
                          </a:solidFill>
                          <a:latin typeface="Montserrat Light" pitchFamily="50" charset="0"/>
                        </a:rPr>
                        <a:t> jóvenes de 4 diferentes instituciones educativas,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En el foro de prevención “Ser Extraordinario” se logro la asistencias de </a:t>
                      </a:r>
                      <a:r>
                        <a:rPr lang="es-MX" sz="900" b="1" baseline="0" dirty="0">
                          <a:solidFill>
                            <a:srgbClr val="3D2E32"/>
                          </a:solidFill>
                          <a:latin typeface="Montserrat Light" pitchFamily="50" charset="0"/>
                        </a:rPr>
                        <a:t>700</a:t>
                      </a:r>
                      <a:r>
                        <a:rPr lang="es-MX" sz="900" b="0" baseline="0" dirty="0">
                          <a:solidFill>
                            <a:srgbClr val="3D2E32"/>
                          </a:solidFill>
                          <a:latin typeface="Montserrat Light" pitchFamily="50" charset="0"/>
                        </a:rPr>
                        <a:t> jóvenes y público en general.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Se realizaron Mesas de trabajo interinstitucional integradas por diversas dependencias, organismos autónomos y sociedad civil,  impactando a</a:t>
                      </a:r>
                      <a:r>
                        <a:rPr lang="es-MX" sz="900" b="1" baseline="0" dirty="0">
                          <a:solidFill>
                            <a:srgbClr val="3D2E32"/>
                          </a:solidFill>
                          <a:latin typeface="Montserrat Light" pitchFamily="50" charset="0"/>
                        </a:rPr>
                        <a:t> 8,477 </a:t>
                      </a:r>
                      <a:r>
                        <a:rPr lang="es-MX" sz="900" b="0" baseline="0" dirty="0">
                          <a:solidFill>
                            <a:srgbClr val="3D2E32"/>
                          </a:solidFill>
                          <a:latin typeface="Montserrat Light" pitchFamily="50" charset="0"/>
                        </a:rPr>
                        <a:t>jóvenes.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Durante la Celebración de 8 Ferias de Prevención realizadas en los municipios de Culiacán, Mazatlán y Salvador Alvarado, impactando a</a:t>
                      </a:r>
                      <a:r>
                        <a:rPr lang="es-MX" sz="900" b="1" baseline="0" dirty="0">
                          <a:solidFill>
                            <a:srgbClr val="3D2E32"/>
                          </a:solidFill>
                          <a:latin typeface="Montserrat Light" pitchFamily="50" charset="0"/>
                        </a:rPr>
                        <a:t> 2,400 </a:t>
                      </a:r>
                      <a:r>
                        <a:rPr lang="es-MX" sz="900" b="0" baseline="0" dirty="0">
                          <a:solidFill>
                            <a:srgbClr val="3D2E32"/>
                          </a:solidFill>
                          <a:latin typeface="Montserrat Light" pitchFamily="50" charset="0"/>
                        </a:rPr>
                        <a:t>personas.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En lo relativo a la prevención del delito de Trata de Personas, se realizaron 8 conferencias, así como 20 pláticas en instituciones educativas, impactando a </a:t>
                      </a:r>
                      <a:r>
                        <a:rPr lang="es-MX" sz="900" b="1" baseline="0" dirty="0">
                          <a:solidFill>
                            <a:srgbClr val="3D2E32"/>
                          </a:solidFill>
                          <a:latin typeface="Montserrat Light" pitchFamily="50" charset="0"/>
                        </a:rPr>
                        <a:t>3,955</a:t>
                      </a:r>
                      <a:r>
                        <a:rPr lang="es-MX" sz="900" b="0" baseline="0" dirty="0">
                          <a:solidFill>
                            <a:srgbClr val="3D2E32"/>
                          </a:solidFill>
                          <a:latin typeface="Montserrat Light" pitchFamily="50" charset="0"/>
                        </a:rPr>
                        <a:t> personas.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Se realizo la formación de 60 Comités de Vigilancia Ciudadana en 5 municipios, en los que se han llevado a cabo 231 acciones de atención y seguimiento, impactando a </a:t>
                      </a:r>
                      <a:r>
                        <a:rPr lang="es-MX" sz="900" b="1" baseline="0" dirty="0">
                          <a:solidFill>
                            <a:srgbClr val="3D2E32"/>
                          </a:solidFill>
                          <a:latin typeface="Montserrat Light" pitchFamily="50" charset="0"/>
                        </a:rPr>
                        <a:t>15,931</a:t>
                      </a:r>
                      <a:r>
                        <a:rPr lang="es-MX" sz="900" b="0" baseline="0" dirty="0">
                          <a:solidFill>
                            <a:srgbClr val="3D2E32"/>
                          </a:solidFill>
                          <a:latin typeface="Montserrat Light" pitchFamily="50" charset="0"/>
                        </a:rPr>
                        <a:t> personas.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Como parte de los programas “Vacaciones Seguras”, “Ferias de Prevención” y “Conductor Amigo”, se entregaron 20,000 folletos y 4,300 chalecos anti reflejantes a </a:t>
                      </a:r>
                      <a:r>
                        <a:rPr lang="es-MX" sz="900" b="1" baseline="0" dirty="0">
                          <a:solidFill>
                            <a:srgbClr val="3D2E32"/>
                          </a:solidFill>
                          <a:latin typeface="Montserrat Light" pitchFamily="50" charset="0"/>
                        </a:rPr>
                        <a:t>21,000</a:t>
                      </a:r>
                      <a:r>
                        <a:rPr lang="es-MX" sz="900" b="0" baseline="0" dirty="0">
                          <a:solidFill>
                            <a:srgbClr val="3D2E32"/>
                          </a:solidFill>
                          <a:latin typeface="Montserrat Light" pitchFamily="50" charset="0"/>
                        </a:rPr>
                        <a:t> personas.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Se llevo a cabo la realización del programa de Cultura Vial Italika, con la entrega de chalecos anti reflejantes a </a:t>
                      </a:r>
                      <a:r>
                        <a:rPr lang="es-MX" sz="900" b="1" baseline="0" dirty="0">
                          <a:solidFill>
                            <a:srgbClr val="3D2E32"/>
                          </a:solidFill>
                          <a:latin typeface="Montserrat Light" pitchFamily="50" charset="0"/>
                        </a:rPr>
                        <a:t>300</a:t>
                      </a:r>
                      <a:r>
                        <a:rPr lang="es-MX" sz="900" b="0" baseline="0" dirty="0">
                          <a:solidFill>
                            <a:srgbClr val="3D2E32"/>
                          </a:solidFill>
                          <a:latin typeface="Montserrat Light" pitchFamily="50" charset="0"/>
                        </a:rPr>
                        <a:t> personas.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a:solidFill>
                            <a:srgbClr val="3D2E32"/>
                          </a:solidFill>
                          <a:latin typeface="Montserrat Light" pitchFamily="50" charset="0"/>
                        </a:rPr>
                        <a:t>Como parte del programa “Pura Prevención Puro Sinaloa” en 20 instituciones educativas, se logro la asistencia de  </a:t>
                      </a:r>
                      <a:r>
                        <a:rPr lang="es-MX" sz="900" b="1" baseline="0" dirty="0">
                          <a:solidFill>
                            <a:srgbClr val="3D2E32"/>
                          </a:solidFill>
                          <a:latin typeface="Montserrat Light" pitchFamily="50" charset="0"/>
                        </a:rPr>
                        <a:t>5,850</a:t>
                      </a:r>
                      <a:r>
                        <a:rPr lang="es-MX" sz="900" b="0" baseline="0" dirty="0">
                          <a:solidFill>
                            <a:srgbClr val="3D2E32"/>
                          </a:solidFill>
                          <a:latin typeface="Montserrat Light" pitchFamily="50" charset="0"/>
                        </a:rPr>
                        <a:t> adolescentes</a:t>
                      </a:r>
                      <a:r>
                        <a:rPr lang="es-MX" sz="800" b="0" baseline="0" dirty="0">
                          <a:solidFill>
                            <a:srgbClr val="3D2E32"/>
                          </a:solidFill>
                          <a:latin typeface="Montserrat Light" pitchFamily="50"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75016">
                <a:tc gridSpan="2">
                  <a:txBody>
                    <a:bodyPr/>
                    <a:lstStyle/>
                    <a:p>
                      <a:pPr algn="ctr"/>
                      <a:r>
                        <a:rPr lang="es-MX" sz="9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900" b="1" dirty="0">
                          <a:solidFill>
                            <a:schemeClr val="bg1"/>
                          </a:solidFill>
                          <a:effectLst>
                            <a:outerShdw blurRad="38100" dist="38100" dir="2700000" algn="tl">
                              <a:srgbClr val="000000">
                                <a:alpha val="43137"/>
                              </a:srgbClr>
                            </a:outerShdw>
                          </a:effectLst>
                          <a:latin typeface="Montserrat Light" pitchFamily="50" charset="0"/>
                        </a:rPr>
                        <a:t>Evolución</a:t>
                      </a:r>
                      <a:r>
                        <a:rPr lang="es-MX" sz="900" b="1" baseline="0" dirty="0">
                          <a:solidFill>
                            <a:schemeClr val="bg1"/>
                          </a:solidFill>
                          <a:effectLst>
                            <a:outerShdw blurRad="38100" dist="38100" dir="2700000" algn="tl">
                              <a:srgbClr val="000000">
                                <a:alpha val="43137"/>
                              </a:srgbClr>
                            </a:outerShdw>
                          </a:effectLst>
                          <a:latin typeface="Montserrat Light" pitchFamily="50" charset="0"/>
                        </a:rPr>
                        <a:t> de la Cobertura</a:t>
                      </a:r>
                      <a:endParaRPr lang="es-MX" sz="9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2"/>
                  </a:ext>
                </a:extLst>
              </a:tr>
              <a:tr h="275016">
                <a:tc>
                  <a:txBody>
                    <a:bodyPr/>
                    <a:lstStyle/>
                    <a:p>
                      <a:pPr algn="just"/>
                      <a:r>
                        <a:rPr lang="es-MX" sz="800" b="0" dirty="0">
                          <a:solidFill>
                            <a:srgbClr val="3D2E32"/>
                          </a:solidFill>
                          <a:latin typeface="Montserrat Light" pitchFamily="50" charset="0"/>
                        </a:rPr>
                        <a:t>Municipios                                 8</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8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8" gridSpan="2">
                  <a:txBody>
                    <a:bodyPr/>
                    <a:lstStyle/>
                    <a:p>
                      <a:pPr algn="ctr"/>
                      <a:endParaRPr lang="es-MX" sz="100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8" hMerge="1">
                  <a:txBody>
                    <a:bodyPr/>
                    <a:lstStyle/>
                    <a:p>
                      <a:endParaRPr lang="es-MX"/>
                    </a:p>
                  </a:txBody>
                  <a:tcPr/>
                </a:tc>
                <a:extLst>
                  <a:ext uri="{0D108BD9-81ED-4DB2-BD59-A6C34878D82A}">
                    <a16:rowId xmlns:a16="http://schemas.microsoft.com/office/drawing/2014/main" xmlns="" val="10003"/>
                  </a:ext>
                </a:extLst>
              </a:tr>
              <a:tr h="275016">
                <a:tc>
                  <a:txBody>
                    <a:bodyPr/>
                    <a:lstStyle/>
                    <a:p>
                      <a:pPr algn="just"/>
                      <a:r>
                        <a:rPr lang="es-MX" sz="800" b="0" dirty="0">
                          <a:solidFill>
                            <a:srgbClr val="3D2E32"/>
                          </a:solidFill>
                          <a:latin typeface="Montserrat Light" pitchFamily="50" charset="0"/>
                        </a:rPr>
                        <a:t>Localidades                               N/D</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8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4"/>
                  </a:ext>
                </a:extLst>
              </a:tr>
              <a:tr h="275016">
                <a:tc gridSpan="2">
                  <a:txBody>
                    <a:bodyPr/>
                    <a:lstStyle/>
                    <a:p>
                      <a:pPr algn="ctr"/>
                      <a:r>
                        <a:rPr lang="es-MX" sz="8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8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8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gridSpan="2" vMerge="1">
                  <a:txBody>
                    <a:bodyPr/>
                    <a:lstStyle/>
                    <a:p>
                      <a:endParaRPr lang="es-MX"/>
                    </a:p>
                  </a:txBody>
                  <a:tcPr>
                    <a:lnL w="28575" cap="flat" cmpd="sng" algn="ctr">
                      <a:solidFill>
                        <a:schemeClr val="bg1"/>
                      </a:solidFill>
                      <a:prstDash val="solid"/>
                      <a:round/>
                      <a:headEnd type="none" w="med" len="med"/>
                      <a:tailEnd type="none" w="med" len="med"/>
                    </a:lnL>
                    <a:lnT w="12700" cmpd="sng">
                      <a:noFill/>
                    </a:lnT>
                  </a:tcPr>
                </a:tc>
                <a:tc hMerge="1" vMerge="1">
                  <a:txBody>
                    <a:bodyPr/>
                    <a:lstStyle/>
                    <a:p>
                      <a:endParaRPr lang="es-MX"/>
                    </a:p>
                  </a:txBody>
                  <a:tcPr/>
                </a:tc>
                <a:extLst>
                  <a:ext uri="{0D108BD9-81ED-4DB2-BD59-A6C34878D82A}">
                    <a16:rowId xmlns:a16="http://schemas.microsoft.com/office/drawing/2014/main" xmlns="" val="10007"/>
                  </a:ext>
                </a:extLst>
              </a:tr>
              <a:tr h="341698">
                <a:tc>
                  <a:txBody>
                    <a:bodyPr/>
                    <a:lstStyle/>
                    <a:p>
                      <a:pPr algn="just"/>
                      <a:r>
                        <a:rPr lang="es-MX" sz="800" b="0" dirty="0">
                          <a:solidFill>
                            <a:srgbClr val="3D2E32"/>
                          </a:solidFill>
                          <a:latin typeface="Montserrat Light" pitchFamily="50" charset="0"/>
                        </a:rPr>
                        <a:t>Unidad de Medida </a:t>
                      </a:r>
                    </a:p>
                    <a:p>
                      <a:pPr algn="l"/>
                      <a:r>
                        <a:rPr lang="es-MX" sz="800" b="0" dirty="0">
                          <a:solidFill>
                            <a:srgbClr val="3D2E32"/>
                          </a:solidFill>
                          <a:latin typeface="Montserrat Light" pitchFamily="50" charset="0"/>
                        </a:rPr>
                        <a:t>              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8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8"/>
                  </a:ext>
                </a:extLst>
              </a:tr>
              <a:tr h="275016">
                <a:tc gridSpan="2">
                  <a:txBody>
                    <a:bodyPr/>
                    <a:lstStyle/>
                    <a:p>
                      <a:pPr algn="ctr"/>
                      <a:r>
                        <a:rPr lang="es-MX" sz="800" b="1" i="0" dirty="0">
                          <a:solidFill>
                            <a:srgbClr val="3D2E32"/>
                          </a:solidFill>
                          <a:effectLst>
                            <a:outerShdw blurRad="38100" dist="38100" dir="2700000" algn="tl">
                              <a:srgbClr val="000000">
                                <a:alpha val="43137"/>
                              </a:srgbClr>
                            </a:outerShdw>
                          </a:effectLst>
                          <a:latin typeface="Montserrat Light" pitchFamily="50" charset="0"/>
                        </a:rPr>
                        <a:t>Valor año anterior</a:t>
                      </a:r>
                      <a:r>
                        <a:rPr lang="es-MX" sz="800" b="1" i="0" baseline="0" dirty="0">
                          <a:solidFill>
                            <a:srgbClr val="3D2E32"/>
                          </a:solidFill>
                          <a:effectLst>
                            <a:outerShdw blurRad="38100" dist="38100" dir="2700000" algn="tl">
                              <a:srgbClr val="000000">
                                <a:alpha val="43137"/>
                              </a:srgbClr>
                            </a:outerShdw>
                          </a:effectLst>
                          <a:latin typeface="Montserrat Light" pitchFamily="50" charset="0"/>
                        </a:rPr>
                        <a:t> (</a:t>
                      </a:r>
                      <a:r>
                        <a:rPr lang="es-MX" sz="800" b="1" i="1" baseline="0" dirty="0">
                          <a:solidFill>
                            <a:srgbClr val="3D2E32"/>
                          </a:solidFill>
                          <a:effectLst>
                            <a:outerShdw blurRad="38100" dist="38100" dir="2700000" algn="tl">
                              <a:srgbClr val="000000">
                                <a:alpha val="43137"/>
                              </a:srgbClr>
                            </a:outerShdw>
                          </a:effectLst>
                          <a:latin typeface="Montserrat Light" pitchFamily="50" charset="0"/>
                        </a:rPr>
                        <a:t>2018</a:t>
                      </a:r>
                      <a:r>
                        <a:rPr lang="es-MX" sz="800" b="1" i="0" baseline="0" dirty="0">
                          <a:solidFill>
                            <a:srgbClr val="3D2E32"/>
                          </a:solidFill>
                          <a:effectLst>
                            <a:outerShdw blurRad="38100" dist="38100" dir="2700000" algn="tl">
                              <a:srgbClr val="000000">
                                <a:alpha val="43137"/>
                              </a:srgbClr>
                            </a:outerShdw>
                          </a:effectLst>
                          <a:latin typeface="Montserrat Light" pitchFamily="50" charset="0"/>
                        </a:rPr>
                        <a:t>)</a:t>
                      </a:r>
                      <a:endParaRPr lang="es-MX" sz="800" b="1" i="0" dirty="0">
                        <a:solidFill>
                          <a:srgbClr val="3D2E32"/>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9"/>
                  </a:ext>
                </a:extLst>
              </a:tr>
              <a:tr h="275016">
                <a:tc>
                  <a:txBody>
                    <a:bodyPr/>
                    <a:lstStyle/>
                    <a:p>
                      <a:pPr algn="l"/>
                      <a:r>
                        <a:rPr lang="es-MX" sz="800" b="0" dirty="0">
                          <a:solidFill>
                            <a:srgbClr val="3D2E32"/>
                          </a:solidFill>
                          <a:latin typeface="Montserrat Light" pitchFamily="50" charset="0"/>
                        </a:rPr>
                        <a:t>Población</a:t>
                      </a:r>
                      <a:r>
                        <a:rPr lang="es-MX" sz="800" b="0" baseline="0" dirty="0">
                          <a:solidFill>
                            <a:srgbClr val="3D2E32"/>
                          </a:solidFill>
                          <a:latin typeface="Montserrat Light" pitchFamily="50" charset="0"/>
                        </a:rPr>
                        <a:t> Potencial (</a:t>
                      </a:r>
                      <a:r>
                        <a:rPr lang="es-MX" sz="800" b="0" i="1" baseline="0" dirty="0">
                          <a:solidFill>
                            <a:srgbClr val="3D2E32"/>
                          </a:solidFill>
                          <a:latin typeface="Montserrat Light" pitchFamily="50" charset="0"/>
                        </a:rPr>
                        <a:t>PP</a:t>
                      </a:r>
                      <a:r>
                        <a:rPr lang="es-MX" sz="800" b="0" baseline="0" dirty="0">
                          <a:solidFill>
                            <a:srgbClr val="3D2E32"/>
                          </a:solidFill>
                          <a:latin typeface="Montserrat Light" pitchFamily="50" charset="0"/>
                        </a:rPr>
                        <a:t>)     2,966,321*</a:t>
                      </a:r>
                      <a:endParaRPr lang="es-MX" sz="8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8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0"/>
                  </a:ext>
                </a:extLst>
              </a:tr>
              <a:tr h="275016">
                <a:tc>
                  <a:txBody>
                    <a:bodyPr/>
                    <a:lstStyle/>
                    <a:p>
                      <a:pPr algn="l"/>
                      <a:r>
                        <a:rPr lang="es-MX" sz="800" b="0" dirty="0">
                          <a:solidFill>
                            <a:srgbClr val="3D2E32"/>
                          </a:solidFill>
                          <a:latin typeface="Montserrat Light" pitchFamily="50" charset="0"/>
                        </a:rPr>
                        <a:t>Población Objetivo (</a:t>
                      </a:r>
                      <a:r>
                        <a:rPr lang="es-MX" sz="800" b="0" i="1" dirty="0">
                          <a:solidFill>
                            <a:srgbClr val="3D2E32"/>
                          </a:solidFill>
                          <a:latin typeface="Montserrat Light" pitchFamily="50" charset="0"/>
                        </a:rPr>
                        <a:t>PO</a:t>
                      </a:r>
                      <a:r>
                        <a:rPr lang="es-MX" sz="800" b="0" dirty="0">
                          <a:solidFill>
                            <a:srgbClr val="3D2E32"/>
                          </a:solidFill>
                          <a:latin typeface="Montserrat Light" pitchFamily="50" charset="0"/>
                        </a:rPr>
                        <a:t>)         N/D</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8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1"/>
                  </a:ext>
                </a:extLst>
              </a:tr>
              <a:tr h="275016">
                <a:tc>
                  <a:txBody>
                    <a:bodyPr/>
                    <a:lstStyle/>
                    <a:p>
                      <a:pPr algn="l"/>
                      <a:r>
                        <a:rPr lang="es-MX" sz="800" b="0" dirty="0">
                          <a:solidFill>
                            <a:srgbClr val="3D2E32"/>
                          </a:solidFill>
                          <a:latin typeface="Montserrat Light" pitchFamily="50" charset="0"/>
                        </a:rPr>
                        <a:t>Población Atendida (</a:t>
                      </a:r>
                      <a:r>
                        <a:rPr lang="es-MX" sz="800" b="0" i="1" dirty="0">
                          <a:solidFill>
                            <a:srgbClr val="3D2E32"/>
                          </a:solidFill>
                          <a:latin typeface="Montserrat Light" pitchFamily="50" charset="0"/>
                        </a:rPr>
                        <a:t>PA</a:t>
                      </a:r>
                      <a:r>
                        <a:rPr lang="es-MX" sz="800" b="0" dirty="0">
                          <a:solidFill>
                            <a:srgbClr val="3D2E32"/>
                          </a:solidFill>
                          <a:latin typeface="Montserrat Light" pitchFamily="50" charset="0"/>
                        </a:rPr>
                        <a:t>)        101,598</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8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2"/>
                  </a:ext>
                </a:extLst>
              </a:tr>
            </a:tbl>
          </a:graphicData>
        </a:graphic>
      </p:graphicFrame>
      <p:sp>
        <p:nvSpPr>
          <p:cNvPr id="4" name="3 Pentágono"/>
          <p:cNvSpPr/>
          <p:nvPr/>
        </p:nvSpPr>
        <p:spPr>
          <a:xfrm rot="5400000">
            <a:off x="-2196636" y="3951252"/>
            <a:ext cx="5040264"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458729"/>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268760"/>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la Cobertura</a:t>
            </a:r>
          </a:p>
        </p:txBody>
      </p:sp>
      <p:sp>
        <p:nvSpPr>
          <p:cNvPr id="8" name="Marcador de número de diapositiva 7">
            <a:extLst>
              <a:ext uri="{FF2B5EF4-FFF2-40B4-BE49-F238E27FC236}">
                <a16:creationId xmlns:a16="http://schemas.microsoft.com/office/drawing/2014/main" xmlns="" id="{16976E88-E2AE-41E9-AED8-4A8D494939AF}"/>
              </a:ext>
            </a:extLst>
          </p:cNvPr>
          <p:cNvSpPr>
            <a:spLocks noGrp="1"/>
          </p:cNvSpPr>
          <p:nvPr>
            <p:ph type="sldNum" sz="quarter" idx="4"/>
          </p:nvPr>
        </p:nvSpPr>
        <p:spPr/>
        <p:txBody>
          <a:bodyPr/>
          <a:lstStyle/>
          <a:p>
            <a:fld id="{34762513-7D76-44F4-A4EB-02F5BA9AE113}" type="slidenum">
              <a:rPr lang="es-MX" smtClean="0"/>
              <a:t>3</a:t>
            </a:fld>
            <a:endParaRPr lang="es-MX" dirty="0"/>
          </a:p>
        </p:txBody>
      </p:sp>
      <p:graphicFrame>
        <p:nvGraphicFramePr>
          <p:cNvPr id="11" name="Gráfico 10">
            <a:extLst>
              <a:ext uri="{FF2B5EF4-FFF2-40B4-BE49-F238E27FC236}">
                <a16:creationId xmlns:a16="http://schemas.microsoft.com/office/drawing/2014/main" xmlns="" id="{F9E36EE8-4FB8-4E2A-BF1C-939A7C5D9BDD}"/>
              </a:ext>
            </a:extLst>
          </p:cNvPr>
          <p:cNvGraphicFramePr/>
          <p:nvPr>
            <p:extLst>
              <p:ext uri="{D42A27DB-BD31-4B8C-83A1-F6EECF244321}">
                <p14:modId xmlns:p14="http://schemas.microsoft.com/office/powerpoint/2010/main" val="343797892"/>
              </p:ext>
            </p:extLst>
          </p:nvPr>
        </p:nvGraphicFramePr>
        <p:xfrm>
          <a:off x="3419872" y="4268703"/>
          <a:ext cx="2808312" cy="2376336"/>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xmlns="" id="{B88F17D8-B4B0-4ECC-B8C7-4E246AE8FC62}"/>
              </a:ext>
            </a:extLst>
          </p:cNvPr>
          <p:cNvSpPr txBox="1"/>
          <p:nvPr/>
        </p:nvSpPr>
        <p:spPr>
          <a:xfrm>
            <a:off x="6300192" y="4268703"/>
            <a:ext cx="2664296" cy="1892826"/>
          </a:xfrm>
          <a:prstGeom prst="rect">
            <a:avLst/>
          </a:prstGeom>
          <a:noFill/>
        </p:spPr>
        <p:txBody>
          <a:bodyPr wrap="square" rtlCol="0">
            <a:spAutoFit/>
          </a:bodyPr>
          <a:lstStyle/>
          <a:p>
            <a:pPr algn="just"/>
            <a:r>
              <a:rPr lang="es-MX" sz="900" dirty="0">
                <a:latin typeface="Montserrat Light"/>
              </a:rPr>
              <a:t>Durante el ejercicio fiscal 2019, se aposto al reforzamiento institucional y el de la ciudadanía en temas de Seguridad Pública aplicando correctamente el presupuesto asignado a través de la promoción por medio de programas, mesas de trabajo y foros trabajando mano a mano con dependencias, organismos autónomos y sociedades civiles para así poder lograr avance en la meta de la prevención logrando así un atención de </a:t>
            </a:r>
            <a:r>
              <a:rPr lang="es-MX" sz="900" b="1" dirty="0">
                <a:latin typeface="Montserrat Light"/>
              </a:rPr>
              <a:t>101,598</a:t>
            </a:r>
            <a:r>
              <a:rPr lang="es-MX" sz="900" dirty="0">
                <a:latin typeface="Montserrat Light"/>
              </a:rPr>
              <a:t> ciudadanos del total de </a:t>
            </a:r>
            <a:r>
              <a:rPr lang="es-MX" sz="900" b="1" dirty="0">
                <a:latin typeface="Montserrat Light"/>
              </a:rPr>
              <a:t>2,966,321</a:t>
            </a:r>
            <a:r>
              <a:rPr lang="es-MX" sz="900" dirty="0">
                <a:latin typeface="Montserrat Light"/>
              </a:rPr>
              <a:t> que hay en Sinaloa.</a:t>
            </a:r>
          </a:p>
        </p:txBody>
      </p:sp>
      <p:sp>
        <p:nvSpPr>
          <p:cNvPr id="2" name="1 Título"/>
          <p:cNvSpPr>
            <a:spLocks noGrp="1"/>
          </p:cNvSpPr>
          <p:nvPr>
            <p:ph type="title"/>
          </p:nvPr>
        </p:nvSpPr>
        <p:spPr/>
        <p:txBody>
          <a:bodyPr/>
          <a:lstStyle/>
          <a:p>
            <a:r>
              <a:rPr lang="es-ES" dirty="0"/>
              <a:t>Fondo de Aportaciones para la Seguridad Pública (FASP)</a:t>
            </a:r>
            <a:endParaRPr lang="es-MX" dirty="0"/>
          </a:p>
        </p:txBody>
      </p:sp>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95262847"/>
              </p:ext>
            </p:extLst>
          </p:nvPr>
        </p:nvGraphicFramePr>
        <p:xfrm>
          <a:off x="755575" y="1628800"/>
          <a:ext cx="8208914" cy="5040560"/>
        </p:xfrm>
        <a:graphic>
          <a:graphicData uri="http://schemas.openxmlformats.org/drawingml/2006/table">
            <a:tbl>
              <a:tblPr firstRow="1" bandRow="1">
                <a:effectLst/>
                <a:tableStyleId>{5C22544A-7EE6-4342-B048-85BDC9FD1C3A}</a:tableStyleId>
              </a:tblPr>
              <a:tblGrid>
                <a:gridCol w="4104457">
                  <a:extLst>
                    <a:ext uri="{9D8B030D-6E8A-4147-A177-3AD203B41FA5}">
                      <a16:colId xmlns:a16="http://schemas.microsoft.com/office/drawing/2014/main" xmlns="" val="20000"/>
                    </a:ext>
                  </a:extLst>
                </a:gridCol>
                <a:gridCol w="4104457">
                  <a:extLst>
                    <a:ext uri="{9D8B030D-6E8A-4147-A177-3AD203B41FA5}">
                      <a16:colId xmlns:a16="http://schemas.microsoft.com/office/drawing/2014/main" xmlns="" val="1712737556"/>
                    </a:ext>
                  </a:extLst>
                </a:gridCol>
              </a:tblGrid>
              <a:tr h="1842363">
                <a:tc gridSpan="2">
                  <a:txBody>
                    <a:bodyPr/>
                    <a:lstStyle/>
                    <a:p>
                      <a:pPr algn="just"/>
                      <a:r>
                        <a:rPr lang="es-MX" sz="900" b="0" baseline="0" dirty="0">
                          <a:solidFill>
                            <a:schemeClr val="tx1"/>
                          </a:solidFill>
                          <a:latin typeface="Montserrat Light" pitchFamily="50" charset="0"/>
                        </a:rPr>
                        <a:t>El FASP Contribuye al Indicador Sectorial en cumplimiento a estrategias nacionales en materia de Seguridad Pública, por lo cual atiende a los ejes estratégicos y se orienta en los programas con Prioridad Nacional.</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En el Ejercicio Fiscal 2019 el estado de Sinaloa registra una tendencia a la baja en su participación en el número de delitos dentro del contexto nacional, en noviembre se redujo a solo 1.2 % su participación en el total de los delitos cometidos en el país, los cuales ascendieron a </a:t>
                      </a:r>
                      <a:r>
                        <a:rPr lang="es-MX" sz="900" b="1" baseline="0" dirty="0">
                          <a:solidFill>
                            <a:schemeClr val="tx1"/>
                          </a:solidFill>
                          <a:latin typeface="Montserrat Light" pitchFamily="50" charset="0"/>
                        </a:rPr>
                        <a:t>1,860,962</a:t>
                      </a:r>
                      <a:r>
                        <a:rPr lang="es-MX" sz="900" b="0" baseline="0" dirty="0">
                          <a:solidFill>
                            <a:schemeClr val="tx1"/>
                          </a:solidFill>
                          <a:latin typeface="Montserrat Light" pitchFamily="50" charset="0"/>
                        </a:rPr>
                        <a:t> y en Sinaloa fue de </a:t>
                      </a:r>
                      <a:r>
                        <a:rPr lang="es-MX" sz="900" b="1" baseline="0" dirty="0">
                          <a:solidFill>
                            <a:schemeClr val="tx1"/>
                          </a:solidFill>
                          <a:latin typeface="Montserrat Light" pitchFamily="50" charset="0"/>
                        </a:rPr>
                        <a:t>21,690</a:t>
                      </a:r>
                      <a:r>
                        <a:rPr lang="es-MX" sz="900" b="0" baseline="0" dirty="0">
                          <a:solidFill>
                            <a:schemeClr val="tx1"/>
                          </a:solidFill>
                          <a:latin typeface="Montserrat Light" pitchFamily="50" charset="0"/>
                        </a:rPr>
                        <a:t>, en comparación con el año 2018 que fue de </a:t>
                      </a:r>
                      <a:r>
                        <a:rPr lang="es-MX" sz="900" b="1" baseline="0" dirty="0">
                          <a:solidFill>
                            <a:schemeClr val="tx1"/>
                          </a:solidFill>
                          <a:latin typeface="Montserrat Light" pitchFamily="50" charset="0"/>
                        </a:rPr>
                        <a:t>25,812</a:t>
                      </a:r>
                      <a:r>
                        <a:rPr lang="es-MX" sz="900" b="0" baseline="0" dirty="0">
                          <a:solidFill>
                            <a:schemeClr val="tx1"/>
                          </a:solidFill>
                          <a:latin typeface="Montserrat Light" pitchFamily="50" charset="0"/>
                        </a:rPr>
                        <a:t> se obtuvo una reducción de </a:t>
                      </a:r>
                      <a:r>
                        <a:rPr lang="es-MX" sz="900" b="1" baseline="0" dirty="0">
                          <a:solidFill>
                            <a:schemeClr val="tx1"/>
                          </a:solidFill>
                          <a:latin typeface="Montserrat Light" pitchFamily="50" charset="0"/>
                        </a:rPr>
                        <a:t>4,122</a:t>
                      </a:r>
                      <a:r>
                        <a:rPr lang="es-MX" sz="900" b="0" baseline="0" dirty="0">
                          <a:solidFill>
                            <a:schemeClr val="tx1"/>
                          </a:solidFill>
                          <a:latin typeface="Montserrat Light" pitchFamily="50" charset="0"/>
                        </a:rPr>
                        <a:t>.</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Los delitos de alta incidencia en 2018 en Sinaloa con </a:t>
                      </a:r>
                      <a:r>
                        <a:rPr lang="es-MX" sz="900" b="1" baseline="0" dirty="0">
                          <a:solidFill>
                            <a:schemeClr val="tx1"/>
                          </a:solidFill>
                          <a:latin typeface="Montserrat Light" pitchFamily="50" charset="0"/>
                        </a:rPr>
                        <a:t>14,844</a:t>
                      </a:r>
                      <a:r>
                        <a:rPr lang="es-MX" sz="900" b="0" baseline="0" dirty="0">
                          <a:solidFill>
                            <a:schemeClr val="tx1"/>
                          </a:solidFill>
                          <a:latin typeface="Montserrat Light" pitchFamily="50" charset="0"/>
                        </a:rPr>
                        <a:t> delitos, representó el 1.4%, del total de delitos cometidos en el país que fueron </a:t>
                      </a:r>
                      <a:r>
                        <a:rPr lang="es-MX" sz="900" b="1" baseline="0" dirty="0">
                          <a:solidFill>
                            <a:schemeClr val="tx1"/>
                          </a:solidFill>
                          <a:latin typeface="Montserrat Light" pitchFamily="50" charset="0"/>
                        </a:rPr>
                        <a:t>1,047,780, </a:t>
                      </a:r>
                      <a:r>
                        <a:rPr lang="es-MX" sz="900" b="0" baseline="0" dirty="0">
                          <a:solidFill>
                            <a:schemeClr val="tx1"/>
                          </a:solidFill>
                          <a:latin typeface="Montserrat Light" pitchFamily="50" charset="0"/>
                        </a:rPr>
                        <a:t>al comparar con el año 2019 en alta incidencia el índices de 1.4% con </a:t>
                      </a:r>
                      <a:r>
                        <a:rPr lang="es-MX" sz="900" b="1" baseline="0" dirty="0">
                          <a:solidFill>
                            <a:schemeClr val="tx1"/>
                          </a:solidFill>
                          <a:latin typeface="Montserrat Light" pitchFamily="50" charset="0"/>
                        </a:rPr>
                        <a:t>14,633</a:t>
                      </a:r>
                      <a:r>
                        <a:rPr lang="es-MX" sz="900" b="0" baseline="0" dirty="0">
                          <a:solidFill>
                            <a:schemeClr val="tx1"/>
                          </a:solidFill>
                          <a:latin typeface="Montserrat Light" pitchFamily="50" charset="0"/>
                        </a:rPr>
                        <a:t> de </a:t>
                      </a:r>
                      <a:r>
                        <a:rPr lang="es-MX" sz="900" b="1" baseline="0" dirty="0">
                          <a:solidFill>
                            <a:schemeClr val="tx1"/>
                          </a:solidFill>
                          <a:latin typeface="Montserrat Light" pitchFamily="50" charset="0"/>
                        </a:rPr>
                        <a:t>1,038,105</a:t>
                      </a:r>
                      <a:r>
                        <a:rPr lang="es-MX" sz="900" b="0" baseline="0" dirty="0">
                          <a:solidFill>
                            <a:schemeClr val="tx1"/>
                          </a:solidFill>
                          <a:latin typeface="Montserrat Light" pitchFamily="50" charset="0"/>
                        </a:rPr>
                        <a:t> cometidos en el país, observando que en el estado no se a logrado disminuir considerablemente este tipo de delitos.</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En cuanto al grado de violencia en el estado, se clasifica 28 delitos de los 58 seleccionados como los que contienen un mayor grado de violencia durante el año 2019 sumaron </a:t>
                      </a:r>
                      <a:r>
                        <a:rPr lang="es-MX" sz="900" b="1" baseline="0" dirty="0">
                          <a:solidFill>
                            <a:schemeClr val="tx1"/>
                          </a:solidFill>
                          <a:latin typeface="Montserrat Light" pitchFamily="50" charset="0"/>
                        </a:rPr>
                        <a:t>11,055</a:t>
                      </a:r>
                      <a:r>
                        <a:rPr lang="es-MX" sz="900" b="0" baseline="0" dirty="0">
                          <a:solidFill>
                            <a:schemeClr val="tx1"/>
                          </a:solidFill>
                          <a:latin typeface="Montserrat Light" pitchFamily="50" charset="0"/>
                        </a:rPr>
                        <a:t> de los cuales; </a:t>
                      </a:r>
                      <a:r>
                        <a:rPr lang="es-MX" sz="900" b="1" baseline="0" dirty="0">
                          <a:solidFill>
                            <a:schemeClr val="tx1"/>
                          </a:solidFill>
                          <a:latin typeface="Montserrat Light" pitchFamily="50" charset="0"/>
                        </a:rPr>
                        <a:t>6,880</a:t>
                      </a:r>
                      <a:r>
                        <a:rPr lang="es-MX" sz="900" b="0" baseline="0" dirty="0">
                          <a:solidFill>
                            <a:schemeClr val="tx1"/>
                          </a:solidFill>
                          <a:latin typeface="Montserrat Light" pitchFamily="50" charset="0"/>
                        </a:rPr>
                        <a:t> un 62% fueron con violencia y el 38% restante de ellos fueron sin violencia, mientras que durante el año 2018 los mismos delito suman </a:t>
                      </a:r>
                      <a:r>
                        <a:rPr lang="es-MX" sz="900" b="1" baseline="0" dirty="0">
                          <a:solidFill>
                            <a:schemeClr val="tx1"/>
                          </a:solidFill>
                          <a:latin typeface="Montserrat Light" pitchFamily="50" charset="0"/>
                        </a:rPr>
                        <a:t>13,327</a:t>
                      </a:r>
                      <a:r>
                        <a:rPr lang="es-MX" sz="900" b="0" baseline="0" dirty="0">
                          <a:solidFill>
                            <a:schemeClr val="tx1"/>
                          </a:solidFill>
                          <a:latin typeface="Montserrat Light" pitchFamily="50" charset="0"/>
                        </a:rPr>
                        <a:t>, de los cuales </a:t>
                      </a:r>
                      <a:r>
                        <a:rPr lang="es-MX" sz="900" b="1" baseline="0" dirty="0">
                          <a:solidFill>
                            <a:schemeClr val="tx1"/>
                          </a:solidFill>
                          <a:latin typeface="Montserrat Light" pitchFamily="50" charset="0"/>
                        </a:rPr>
                        <a:t>8,209</a:t>
                      </a:r>
                      <a:r>
                        <a:rPr lang="es-MX" sz="900" b="0" baseline="0" dirty="0">
                          <a:solidFill>
                            <a:schemeClr val="tx1"/>
                          </a:solidFill>
                          <a:latin typeface="Montserrat Light" pitchFamily="50" charset="0"/>
                        </a:rPr>
                        <a:t> el 62% se cometieron con violencia y</a:t>
                      </a:r>
                      <a:r>
                        <a:rPr lang="es-MX" sz="900" b="1" baseline="0" dirty="0">
                          <a:solidFill>
                            <a:schemeClr val="tx1"/>
                          </a:solidFill>
                          <a:latin typeface="Montserrat Light" pitchFamily="50" charset="0"/>
                        </a:rPr>
                        <a:t> 5,118</a:t>
                      </a:r>
                      <a:r>
                        <a:rPr lang="es-MX" sz="900" b="0" baseline="0" dirty="0">
                          <a:solidFill>
                            <a:schemeClr val="tx1"/>
                          </a:solidFill>
                          <a:latin typeface="Montserrat Light" pitchFamily="50" charset="0"/>
                        </a:rPr>
                        <a:t> fueron sin violencia.</a:t>
                      </a:r>
                      <a:r>
                        <a:rPr lang="es-MX" sz="900" b="1" baseline="0" dirty="0">
                          <a:solidFill>
                            <a:schemeClr val="bg1"/>
                          </a:solidFill>
                          <a:latin typeface="Montserrat Light" pitchFamily="50" charset="0"/>
                        </a:rPr>
                        <a:t>8</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dirty="0"/>
                    </a:p>
                  </a:txBody>
                  <a:tcPr/>
                </a:tc>
                <a:extLst>
                  <a:ext uri="{0D108BD9-81ED-4DB2-BD59-A6C34878D82A}">
                    <a16:rowId xmlns:a16="http://schemas.microsoft.com/office/drawing/2014/main" xmlns="" val="10000"/>
                  </a:ext>
                </a:extLst>
              </a:tr>
              <a:tr h="254119">
                <a:tc>
                  <a:txBody>
                    <a:bodyPr/>
                    <a:lstStyle/>
                    <a:p>
                      <a:pPr algn="ctr"/>
                      <a:r>
                        <a:rPr lang="es-MX" sz="9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1"/>
                  </a:ext>
                </a:extLst>
              </a:tr>
              <a:tr h="2637601">
                <a:tc gridSpan="2">
                  <a:txBody>
                    <a:bodyPr/>
                    <a:lstStyle/>
                    <a:p>
                      <a:pPr algn="ctr"/>
                      <a:endParaRPr lang="es-MX" sz="9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2"/>
                  </a:ext>
                </a:extLst>
              </a:tr>
            </a:tbl>
          </a:graphicData>
        </a:graphic>
      </p:graphicFrame>
      <p:sp>
        <p:nvSpPr>
          <p:cNvPr id="4" name="3 Pentágono"/>
          <p:cNvSpPr/>
          <p:nvPr/>
        </p:nvSpPr>
        <p:spPr>
          <a:xfrm rot="5400000">
            <a:off x="-2169691" y="3892510"/>
            <a:ext cx="4986373"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16599" y="3598479"/>
            <a:ext cx="6801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268760"/>
            <a:ext cx="8280000" cy="360000"/>
          </a:xfrm>
          <a:prstGeom prst="chevron">
            <a:avLst>
              <a:gd name="adj" fmla="val 647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sp>
        <p:nvSpPr>
          <p:cNvPr id="7" name="Marcador de número de diapositiva 6">
            <a:extLst>
              <a:ext uri="{FF2B5EF4-FFF2-40B4-BE49-F238E27FC236}">
                <a16:creationId xmlns:a16="http://schemas.microsoft.com/office/drawing/2014/main" xmlns="" id="{E066C2FB-4D38-4BCA-83D7-52A4964D98D9}"/>
              </a:ext>
            </a:extLst>
          </p:cNvPr>
          <p:cNvSpPr>
            <a:spLocks noGrp="1"/>
          </p:cNvSpPr>
          <p:nvPr>
            <p:ph type="sldNum" sz="quarter" idx="4"/>
          </p:nvPr>
        </p:nvSpPr>
        <p:spPr/>
        <p:txBody>
          <a:bodyPr/>
          <a:lstStyle/>
          <a:p>
            <a:fld id="{34762513-7D76-44F4-A4EB-02F5BA9AE113}" type="slidenum">
              <a:rPr lang="es-MX" smtClean="0"/>
              <a:t>4</a:t>
            </a:fld>
            <a:endParaRPr lang="es-MX" dirty="0"/>
          </a:p>
        </p:txBody>
      </p:sp>
      <p:graphicFrame>
        <p:nvGraphicFramePr>
          <p:cNvPr id="11" name="Gráfico 10">
            <a:extLst>
              <a:ext uri="{FF2B5EF4-FFF2-40B4-BE49-F238E27FC236}">
                <a16:creationId xmlns:a16="http://schemas.microsoft.com/office/drawing/2014/main" xmlns="" id="{6709CA6B-BAE1-4536-A5C5-5CBC1C6C976F}"/>
              </a:ext>
            </a:extLst>
          </p:cNvPr>
          <p:cNvGraphicFramePr/>
          <p:nvPr>
            <p:extLst>
              <p:ext uri="{D42A27DB-BD31-4B8C-83A1-F6EECF244321}">
                <p14:modId xmlns:p14="http://schemas.microsoft.com/office/powerpoint/2010/main" val="1788975375"/>
              </p:ext>
            </p:extLst>
          </p:nvPr>
        </p:nvGraphicFramePr>
        <p:xfrm>
          <a:off x="738544" y="4090510"/>
          <a:ext cx="4104458" cy="2564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2">
            <a:extLst>
              <a:ext uri="{FF2B5EF4-FFF2-40B4-BE49-F238E27FC236}">
                <a16:creationId xmlns:a16="http://schemas.microsoft.com/office/drawing/2014/main" xmlns="" id="{6B24E516-D4C4-45A5-9BD4-2901715698D6}"/>
              </a:ext>
            </a:extLst>
          </p:cNvPr>
          <p:cNvGraphicFramePr>
            <a:graphicFrameLocks noGrp="1"/>
          </p:cNvGraphicFramePr>
          <p:nvPr>
            <p:extLst>
              <p:ext uri="{D42A27DB-BD31-4B8C-83A1-F6EECF244321}">
                <p14:modId xmlns:p14="http://schemas.microsoft.com/office/powerpoint/2010/main" val="1453315583"/>
              </p:ext>
            </p:extLst>
          </p:nvPr>
        </p:nvGraphicFramePr>
        <p:xfrm>
          <a:off x="5016694" y="4105880"/>
          <a:ext cx="3875786" cy="1483360"/>
        </p:xfrm>
        <a:graphic>
          <a:graphicData uri="http://schemas.openxmlformats.org/drawingml/2006/table">
            <a:tbl>
              <a:tblPr firstRow="1" bandRow="1">
                <a:tableStyleId>{F5AB1C69-6EDB-4FF4-983F-18BD219EF322}</a:tableStyleId>
              </a:tblPr>
              <a:tblGrid>
                <a:gridCol w="2003559">
                  <a:extLst>
                    <a:ext uri="{9D8B030D-6E8A-4147-A177-3AD203B41FA5}">
                      <a16:colId xmlns:a16="http://schemas.microsoft.com/office/drawing/2014/main" xmlns="" val="3592594309"/>
                    </a:ext>
                  </a:extLst>
                </a:gridCol>
                <a:gridCol w="1872227">
                  <a:extLst>
                    <a:ext uri="{9D8B030D-6E8A-4147-A177-3AD203B41FA5}">
                      <a16:colId xmlns:a16="http://schemas.microsoft.com/office/drawing/2014/main" xmlns="" val="2158673256"/>
                    </a:ext>
                  </a:extLst>
                </a:gridCol>
              </a:tblGrid>
              <a:tr h="370840">
                <a:tc>
                  <a:txBody>
                    <a:bodyPr/>
                    <a:lstStyle/>
                    <a:p>
                      <a:pPr algn="l"/>
                      <a:r>
                        <a:rPr lang="es-MX" sz="900" b="1" dirty="0" smtClean="0">
                          <a:solidFill>
                            <a:schemeClr val="tx1"/>
                          </a:solidFill>
                          <a:latin typeface="Montserrat Light" pitchFamily="2" charset="0"/>
                        </a:rPr>
                        <a:t>Financiamiento</a:t>
                      </a:r>
                      <a:endParaRPr lang="es-MX" sz="900" b="1" dirty="0">
                        <a:solidFill>
                          <a:schemeClr val="tx1"/>
                        </a:solidFill>
                        <a:latin typeface="Montserrat Light" pitchFamily="2"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dirty="0" smtClean="0">
                          <a:solidFill>
                            <a:schemeClr val="tx1"/>
                          </a:solidFill>
                          <a:latin typeface="Montserrat Light" pitchFamily="2" charset="0"/>
                        </a:rPr>
                        <a:t>$295,530,000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56705331"/>
                  </a:ext>
                </a:extLst>
              </a:tr>
              <a:tr h="370840">
                <a:tc>
                  <a:txBody>
                    <a:bodyPr/>
                    <a:lstStyle/>
                    <a:p>
                      <a:pPr algn="l"/>
                      <a:r>
                        <a:rPr lang="es-MX" sz="900" b="1" dirty="0">
                          <a:latin typeface="Montserrat Light" pitchFamily="2" charset="0"/>
                        </a:rPr>
                        <a:t>Recursos Federales FASP</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dirty="0">
                          <a:latin typeface="Montserrat Light" pitchFamily="2" charset="0"/>
                        </a:rPr>
                        <a:t>$208,898,000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04743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dirty="0">
                          <a:latin typeface="Montserrat Light" pitchFamily="2" charset="0"/>
                        </a:rPr>
                        <a:t>Aportación Estatal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dirty="0">
                          <a:latin typeface="Montserrat Light" pitchFamily="2" charset="0"/>
                        </a:rPr>
                        <a:t>$86,632,000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9049240"/>
                  </a:ext>
                </a:extLst>
              </a:tr>
              <a:tr h="370840">
                <a:tc>
                  <a:txBody>
                    <a:bodyPr/>
                    <a:lstStyle/>
                    <a:p>
                      <a:pPr algn="l"/>
                      <a:r>
                        <a:rPr lang="es-MX" sz="900" b="1" dirty="0">
                          <a:latin typeface="Montserrat Light" pitchFamily="2" charset="0"/>
                        </a:rPr>
                        <a:t>Ejercido al 31/12/2019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MX" sz="900" b="1" dirty="0">
                          <a:latin typeface="Montserrat Light" pitchFamily="2" charset="0"/>
                        </a:rPr>
                        <a:t>$232,000,000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7802424"/>
                  </a:ext>
                </a:extLst>
              </a:tr>
            </a:tbl>
          </a:graphicData>
        </a:graphic>
      </p:graphicFrame>
      <p:sp>
        <p:nvSpPr>
          <p:cNvPr id="2" name="1 Título"/>
          <p:cNvSpPr>
            <a:spLocks noGrp="1"/>
          </p:cNvSpPr>
          <p:nvPr>
            <p:ph type="title"/>
          </p:nvPr>
        </p:nvSpPr>
        <p:spPr/>
        <p:txBody>
          <a:bodyPr/>
          <a:lstStyle/>
          <a:p>
            <a:r>
              <a:rPr lang="es-ES" dirty="0"/>
              <a:t>Fondo de Aportaciones para la Seguridad Pública (FASP)</a:t>
            </a:r>
            <a:endParaRPr lang="es-MX" dirty="0"/>
          </a:p>
        </p:txBody>
      </p:sp>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476403740"/>
              </p:ext>
            </p:extLst>
          </p:nvPr>
        </p:nvGraphicFramePr>
        <p:xfrm>
          <a:off x="755575" y="1757217"/>
          <a:ext cx="8208913" cy="4768127"/>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xmlns="" val="20000"/>
                    </a:ext>
                  </a:extLst>
                </a:gridCol>
              </a:tblGrid>
              <a:tr h="4768127">
                <a:tc>
                  <a:txBody>
                    <a:bodyPr/>
                    <a:lstStyle/>
                    <a:p>
                      <a:pPr algn="just"/>
                      <a:r>
                        <a:rPr lang="es-MX" sz="900" b="0" baseline="0" dirty="0">
                          <a:solidFill>
                            <a:schemeClr val="tx1"/>
                          </a:solidFill>
                          <a:latin typeface="Montserrat Light" pitchFamily="50" charset="0"/>
                        </a:rPr>
                        <a:t>En materia de prevención del delito en Sinaloa hay una insuficiente coordinación entre la ciudadanía, organismos de la sociedad civil y las autoridades de los tres órdenes de gobierno, Para atender la problemática prevaleciente, la estrategia implementada en la materia promueve políticas públicas, programas, campañas, medidas y acciones preventivas, que inhiban las conductas antisociales y factores criminógenos que generan la violencia y la delincuencia, buscando una mayor integración y participación ciudadana como eje central de las acciones.</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Se tiene como objeto “impulsar la aplicación sistemática de los procedimientos y acciones relacionados con la profesionalización, evaluaciones de control de confianza, competencias y desempeño, certificación, servicio profesional de carrera e instrumentación del régimen disciplinario de policías, ministerios públicos, peritos, y personal de custodia penitenciario, así como la mejora y dignificación, personal y social, de dichos integrantes de las instituciones de seguridad pública”.</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Por otra parte la infraestructura de los sistemas de videovigilancia ha sido ampliada y modernizada en los municipios de Ahome, Culiacán, Mazatlán y Navolato, además del incremento de puntos lectores de placas con el objeto de coadyuvar en las tareas de prevención y combate de los delitos y reforzar las tareas de investigación que la Fiscalía General del Estado realiza respecto de los hechos delictivos a través de la revisión de imágenes captadas e identificación de los probables responsables.</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Para el ejercicio 2019 este programa recibió en la entidad un financiamiento conjunto de 13 millones 81 mil pesos, distribuidos en 3 subprogramas: Fortalecimiento al Sistema Penitenciario Nacional con un 90% de la inversión, Fortalecimiento de la Autoridad Administrativa Especializada del Sistema de Justicia Penal para Adolescentes con el 1.9% y Acreditación (Certificación) de Establecimientos Penitenciarios con un 7.6% restante, a fin de equipar a custodios con lámparas de mano, bastones retráctil y esposas de mano y pie, proporcionar equipamiento necesario para la seguridad de las instalaciones del centro de internamiento de adolescentes y capacitar en temas de justicia penal para adolescentes.</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Se concluyó la construcción del servicio médico forense en la Ciudad de Culiacán y se puso en marcha, se inició la construcción de Investigación Pericial en la Ciudad de Mazatlán, se cubrieron las necesidades en cuanto a reactivos y materiales consumibles en los laboratorios de Química Forense, Genética Forense, Dactiloscopia y Criminalística en todo el estado.</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En 2019 el servicio de Atención de Llamadas de Emergencia recibió 1 millón 727 mil 215 llamadas; de las cuales sólo el 17.7% resultaron de situaciones reales. Esa problemática incide en la rapidez de respuesta ante un evento de emergencia, el periodo promedio de atención de los eventos en el último año fue de 12:55 minutos, lo que se considera aún insuficiente, y demanda establecer procedimientos más eficaces.</a:t>
                      </a:r>
                    </a:p>
                    <a:p>
                      <a:pPr algn="just"/>
                      <a:endParaRPr lang="es-MX" sz="900" b="0" baseline="0" dirty="0">
                        <a:solidFill>
                          <a:schemeClr val="tx1"/>
                        </a:solidFill>
                        <a:latin typeface="Montserrat Light" pitchFamily="50" charset="0"/>
                      </a:endParaRPr>
                    </a:p>
                    <a:p>
                      <a:pPr algn="just"/>
                      <a:r>
                        <a:rPr lang="es-MX" sz="900" b="0" baseline="0" dirty="0">
                          <a:solidFill>
                            <a:schemeClr val="tx1"/>
                          </a:solidFill>
                          <a:latin typeface="Montserrat Light" pitchFamily="50" charset="0"/>
                        </a:rPr>
                        <a:t>Según datos estadísticos del SESNSP en 2019 se registró una tasa delictiva de 729 delitos del fuero común por cada 100 mil habitantes, ubicándose en la posición 26 de 32, siendo esta última la que presenta la menor tasa de incidencia de delitos.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 name="3 Pentágono"/>
          <p:cNvSpPr/>
          <p:nvPr/>
        </p:nvSpPr>
        <p:spPr>
          <a:xfrm rot="5400000">
            <a:off x="-2104510" y="3827330"/>
            <a:ext cx="485601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91630" y="3555493"/>
            <a:ext cx="163025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Servicios y Gestión</a:t>
            </a:r>
          </a:p>
        </p:txBody>
      </p:sp>
      <p:sp>
        <p:nvSpPr>
          <p:cNvPr id="8" name="Marcador de número de diapositiva 7">
            <a:extLst>
              <a:ext uri="{FF2B5EF4-FFF2-40B4-BE49-F238E27FC236}">
                <a16:creationId xmlns:a16="http://schemas.microsoft.com/office/drawing/2014/main" xmlns="" id="{32ED1344-2A0B-4CFD-8436-2750942A736C}"/>
              </a:ext>
            </a:extLst>
          </p:cNvPr>
          <p:cNvSpPr>
            <a:spLocks noGrp="1"/>
          </p:cNvSpPr>
          <p:nvPr>
            <p:ph type="sldNum" sz="quarter" idx="4"/>
          </p:nvPr>
        </p:nvSpPr>
        <p:spPr/>
        <p:txBody>
          <a:bodyPr/>
          <a:lstStyle/>
          <a:p>
            <a:fld id="{34762513-7D76-44F4-A4EB-02F5BA9AE113}" type="slidenum">
              <a:rPr lang="es-MX" smtClean="0"/>
              <a:t>5</a:t>
            </a:fld>
            <a:endParaRPr lang="es-MX" dirty="0"/>
          </a:p>
        </p:txBody>
      </p:sp>
      <p:sp>
        <p:nvSpPr>
          <p:cNvPr id="9" name="1 Título">
            <a:extLst>
              <a:ext uri="{FF2B5EF4-FFF2-40B4-BE49-F238E27FC236}">
                <a16:creationId xmlns:a16="http://schemas.microsoft.com/office/drawing/2014/main" xmlns="" id="{C2AA8C32-46D5-499A-8A42-023448C6BB63}"/>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930926546"/>
              </p:ext>
            </p:extLst>
          </p:nvPr>
        </p:nvGraphicFramePr>
        <p:xfrm>
          <a:off x="755577" y="1196752"/>
          <a:ext cx="8208912" cy="5471160"/>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xmlns="" val="20000"/>
                    </a:ext>
                  </a:extLst>
                </a:gridCol>
                <a:gridCol w="4080810">
                  <a:extLst>
                    <a:ext uri="{9D8B030D-6E8A-4147-A177-3AD203B41FA5}">
                      <a16:colId xmlns:a16="http://schemas.microsoft.com/office/drawing/2014/main" xmlns="" val="20001"/>
                    </a:ext>
                  </a:extLst>
                </a:gridCol>
              </a:tblGrid>
              <a:tr h="242436">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xmlns="" val="10000"/>
                  </a:ext>
                </a:extLst>
              </a:tr>
              <a:tr h="2361128">
                <a:tc>
                  <a:txBody>
                    <a:bodyPr/>
                    <a:lstStyle/>
                    <a:p>
                      <a:pPr marL="87313" indent="-87313" algn="just">
                        <a:buFont typeface="Arial" pitchFamily="34" charset="0"/>
                        <a:buChar char="•"/>
                      </a:pPr>
                      <a:r>
                        <a:rPr lang="es-ES" sz="900" b="0" dirty="0">
                          <a:solidFill>
                            <a:srgbClr val="3D2E32"/>
                          </a:solidFill>
                          <a:latin typeface="Montserrat Light" pitchFamily="50" charset="0"/>
                        </a:rPr>
                        <a:t>El sistema de seguridad pública estatal, cuenta con buena coordinación institucional entre los tres ordenes de gobierno, lo que le permite funcionar  ininterrumpidamente en todo el estado, permitiendo que se acceda a los servicios  que brinda de manera gratuita y oportuna.</a:t>
                      </a:r>
                    </a:p>
                    <a:p>
                      <a:pPr marL="87313" indent="-87313" algn="just">
                        <a:buFont typeface="Arial" pitchFamily="34" charset="0"/>
                        <a:buChar char="•"/>
                      </a:pPr>
                      <a:r>
                        <a:rPr lang="es-MX" sz="900" b="0" dirty="0">
                          <a:solidFill>
                            <a:srgbClr val="3D2E32"/>
                          </a:solidFill>
                          <a:latin typeface="Montserrat Light" pitchFamily="50" charset="0"/>
                        </a:rPr>
                        <a:t>Se cuenta con la infraestructura requerida para satisfacer las necesidades derivadas de los programas para el reclutamiento de aspirantes a formar parte del Estado de Fuerza, así como la formación, desarrollo, evaluación y superación del personal activo de las Instituciones de Seguridad Pública.</a:t>
                      </a:r>
                    </a:p>
                    <a:p>
                      <a:pPr marL="87313" indent="-87313" algn="just">
                        <a:buFont typeface="Arial" pitchFamily="34" charset="0"/>
                        <a:buChar char="•"/>
                      </a:pPr>
                      <a:r>
                        <a:rPr lang="es-MX" sz="900" b="0" dirty="0">
                          <a:solidFill>
                            <a:srgbClr val="3D2E32"/>
                          </a:solidFill>
                          <a:latin typeface="Montserrat Light" pitchFamily="50" charset="0"/>
                        </a:rPr>
                        <a:t>Mecanismos establecidos de cooperación para el intercambio de información, que permite el óptimo cumplimiento de las atribuciones correspondientes en conformidad con las Leyes aplicables, además de brindar información y asistencia a las diferentes Comisiones, Consejos, Instituciones u Organismos Gubernamentales con la finalidad de brindar un mejor servicio de atención a víctimas.</a:t>
                      </a:r>
                      <a:endParaRPr lang="es-ES" sz="9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7313" indent="-87313"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Se cuenta con un Estado de Fuerza insuficiente en proporción a la población del estado de Sinaloa.</a:t>
                      </a:r>
                    </a:p>
                    <a:p>
                      <a:pPr marL="87313" indent="-87313"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Los elevados costos para sostener o mejorar los recursos materiales y financieros en materia de seguridad pública, generan presupuestos insuficientes, lo que dificulta solventar ciertas necesidades o atender aspectos técnico-operativos.</a:t>
                      </a:r>
                    </a:p>
                    <a:p>
                      <a:pPr marL="87313" indent="-87313"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Parque Vehicular en regular y mal estado.</a:t>
                      </a:r>
                    </a:p>
                    <a:p>
                      <a:pPr marL="87313" indent="-87313"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Infraestructura inadecuada y obsoleta en centros penitenciarios, lo que propicia que no se cumpla el objetivo de readaptación de personas, para la convivencia pacífica con sus semejantes una vez cumplida su condena.</a:t>
                      </a:r>
                    </a:p>
                    <a:p>
                      <a:pPr marL="87313" indent="-87313" algn="just" defTabSz="914400" rtl="0" eaLnBrk="1" latinLnBrk="0" hangingPunct="1">
                        <a:buFont typeface="Arial" pitchFamily="34" charset="0"/>
                        <a:buChar char="•"/>
                      </a:pPr>
                      <a:r>
                        <a:rPr lang="es-MX" sz="900" b="0" kern="1200" dirty="0">
                          <a:solidFill>
                            <a:srgbClr val="3D2E32"/>
                          </a:solidFill>
                          <a:latin typeface="Montserrat Light" pitchFamily="50" charset="0"/>
                          <a:ea typeface="+mn-ea"/>
                          <a:cs typeface="+mn-cs"/>
                        </a:rPr>
                        <a:t>Debido a la complejidad del sistema y los tiempos de vigencia de las diferentes evaluaciones que certifican al personal de seguridad pública, aunado a cierta desinformación de las responsabilidades, ocasiona una baja del Estado de Fuerza en la acreditación acorde a los lineamientos que marca el Centro Nacional de Certificación y Acreditación.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42436">
                <a:tc>
                  <a:txBody>
                    <a:bodyPr/>
                    <a:lstStyle/>
                    <a:p>
                      <a:pPr marL="0" algn="ctr" defTabSz="914400" rtl="0" eaLnBrk="1" latinLnBrk="0" hangingPunct="1"/>
                      <a:r>
                        <a:rPr lang="es-MX" sz="9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2494777">
                <a:tc>
                  <a:txBody>
                    <a:bodyPr/>
                    <a:lstStyle/>
                    <a:p>
                      <a:pPr marL="87313" indent="-87313" algn="just">
                        <a:buFont typeface="Arial" pitchFamily="34" charset="0"/>
                        <a:buChar char="•"/>
                      </a:pPr>
                      <a:r>
                        <a:rPr lang="es-MX" sz="900" b="0" dirty="0">
                          <a:solidFill>
                            <a:srgbClr val="3D2E32"/>
                          </a:solidFill>
                          <a:latin typeface="Montserrat Light" pitchFamily="50" charset="0"/>
                        </a:rPr>
                        <a:t>La creación de Unidades Especializadas como la Policía de Caminos para la prevención y combate de delitos, así como la implementación del Nuevo Modelo de Policía y Justicia Cívica.</a:t>
                      </a:r>
                    </a:p>
                    <a:p>
                      <a:pPr marL="87313" indent="-87313" algn="just">
                        <a:buFont typeface="Arial" pitchFamily="34" charset="0"/>
                        <a:buChar char="•"/>
                      </a:pPr>
                      <a:r>
                        <a:rPr lang="es-MX" sz="900" b="0" dirty="0">
                          <a:solidFill>
                            <a:srgbClr val="3D2E32"/>
                          </a:solidFill>
                          <a:latin typeface="Montserrat Light" pitchFamily="50" charset="0"/>
                        </a:rPr>
                        <a:t>Formulación e implementación de políticas o sustento legal integral en materia de prevención social del delito, para el desarrollo de programas y estrategias de combate a las causas que generan la comisión de delitos y conductas antisociales, además de acciones para fomentar en la sociedad valores culturales y cívicos, que induzcan el respeto a la legalidad y a la protección de las víctimas.</a:t>
                      </a:r>
                    </a:p>
                    <a:p>
                      <a:pPr marL="87313" indent="-87313" algn="just">
                        <a:buFont typeface="Arial" pitchFamily="34" charset="0"/>
                        <a:buChar char="•"/>
                      </a:pPr>
                      <a:r>
                        <a:rPr lang="es-MX" sz="900" b="0" dirty="0">
                          <a:solidFill>
                            <a:srgbClr val="3D2E32"/>
                          </a:solidFill>
                          <a:latin typeface="Montserrat Light" pitchFamily="50" charset="0"/>
                        </a:rPr>
                        <a:t>Incremento en la participación y gestión en los diferentes programas federales, con la finalidad de fortalecer presupuestariamente la operatividad de la Fiscalía General del Estado, que permitan brindar una mayor cobertura de los servicios que actualmente se ofrecen.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gn="just">
                        <a:buFont typeface="Arial" pitchFamily="34" charset="0"/>
                        <a:buChar char="•"/>
                      </a:pPr>
                      <a:r>
                        <a:rPr lang="es-MX" sz="900" b="0" dirty="0">
                          <a:solidFill>
                            <a:srgbClr val="3D2E32"/>
                          </a:solidFill>
                          <a:latin typeface="Montserrat Light" pitchFamily="50" charset="0"/>
                        </a:rPr>
                        <a:t>Falta de personas interesadas en pertenecer a la Policía Estatal y Custodio Penitenciarios.</a:t>
                      </a:r>
                    </a:p>
                    <a:p>
                      <a:pPr marL="87313" indent="-87313" algn="just">
                        <a:buFont typeface="Arial" pitchFamily="34" charset="0"/>
                        <a:buChar char="•"/>
                      </a:pPr>
                      <a:r>
                        <a:rPr lang="es-MX" sz="900" b="0" dirty="0">
                          <a:solidFill>
                            <a:srgbClr val="3D2E32"/>
                          </a:solidFill>
                          <a:latin typeface="Montserrat Light" pitchFamily="50" charset="0"/>
                        </a:rPr>
                        <a:t>Insuficiencia presupuestaria en relación a los recursos asignados para asegurar la continuidad operativa del personal activo de seguridad pública, lo que ocasionaría la reducción de proyectos estratégicos en combate a la delincuencia, deficiencia administrativa por insuficiencia de espacios para el resguardo y manejo de la información o expedientes, carencias en las condiciones laborales del personal incrementando la rotación y desarticulación de cuerpos policiales, deficiencia en los servicios de protección y atención, así como todos los esfuerzos logrados en materia de erradicación de delitos y conductas antisociales.</a:t>
                      </a:r>
                    </a:p>
                    <a:p>
                      <a:pPr marL="87313" indent="-87313" algn="just">
                        <a:buFont typeface="Arial" pitchFamily="34" charset="0"/>
                        <a:buChar char="•"/>
                      </a:pPr>
                      <a:r>
                        <a:rPr lang="es-MX" sz="900" b="0" dirty="0">
                          <a:solidFill>
                            <a:srgbClr val="3D2E32"/>
                          </a:solidFill>
                          <a:latin typeface="Montserrat Light" pitchFamily="50" charset="0"/>
                        </a:rPr>
                        <a:t>Crecimiento a nivel nacional en la incidencia de la comisión de los delitos relacionados con la privación de la libertad de manera ilegal, aunado a la falta de infraestructura adecuada y recursos necesarios para la atención integral de víctimas. Como dato adicional, existe temor por parte de la sociedad a denunciar un delito de alto impacto.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13" name="1 Título">
            <a:extLst>
              <a:ext uri="{FF2B5EF4-FFF2-40B4-BE49-F238E27FC236}">
                <a16:creationId xmlns:a16="http://schemas.microsoft.com/office/drawing/2014/main" xmlns="" id="{389B5A7C-FFBB-45A2-B208-299936323366}"/>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spTree>
    <p:extLst>
      <p:ext uri="{BB962C8B-B14F-4D97-AF65-F5344CB8AC3E}">
        <p14:creationId xmlns:p14="http://schemas.microsoft.com/office/powerpoint/2010/main" val="320232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4BC6317A-98E6-4D59-979D-DBAEC6109308}"/>
              </a:ext>
            </a:extLst>
          </p:cNvPr>
          <p:cNvGrpSpPr/>
          <p:nvPr/>
        </p:nvGrpSpPr>
        <p:grpSpPr>
          <a:xfrm>
            <a:off x="107505" y="3973588"/>
            <a:ext cx="461665" cy="2700001"/>
            <a:chOff x="107505" y="3973588"/>
            <a:chExt cx="461665" cy="4928020"/>
          </a:xfrm>
        </p:grpSpPr>
        <p:sp>
          <p:nvSpPr>
            <p:cNvPr id="24" name="3 Pentágono">
              <a:extLst>
                <a:ext uri="{FF2B5EF4-FFF2-40B4-BE49-F238E27FC236}">
                  <a16:creationId xmlns:a16="http://schemas.microsoft.com/office/drawing/2014/main" xmlns=""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a16="http://schemas.microsoft.com/office/drawing/2014/main" xmlns="" id="{D5A947AB-4271-4255-A305-0E4AA00D874C}"/>
                </a:ext>
              </a:extLst>
            </p:cNvPr>
            <p:cNvSpPr txBox="1"/>
            <p:nvPr/>
          </p:nvSpPr>
          <p:spPr>
            <a:xfrm rot="16200000">
              <a:off x="-1751787" y="6178647"/>
              <a:ext cx="4180250" cy="461665"/>
            </a:xfrm>
            <a:prstGeom prst="rect">
              <a:avLst/>
            </a:prstGeom>
            <a:noFill/>
          </p:spPr>
          <p:txBody>
            <a:bodyPr wrap="non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graphicFrame>
        <p:nvGraphicFramePr>
          <p:cNvPr id="13" name="12 Tabla"/>
          <p:cNvGraphicFramePr>
            <a:graphicFrameLocks noGrp="1"/>
          </p:cNvGraphicFramePr>
          <p:nvPr>
            <p:extLst>
              <p:ext uri="{D42A27DB-BD31-4B8C-83A1-F6EECF244321}">
                <p14:modId xmlns:p14="http://schemas.microsoft.com/office/powerpoint/2010/main" val="3670326027"/>
              </p:ext>
            </p:extLst>
          </p:nvPr>
        </p:nvGraphicFramePr>
        <p:xfrm>
          <a:off x="755577" y="1340768"/>
          <a:ext cx="8208912" cy="2286000"/>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160240">
                <a:tc>
                  <a:txBody>
                    <a:bodyPr/>
                    <a:lstStyle/>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Intensificar la difusión de la cultura de la prevención de la violencia y la delincuencia, la cultura de la legalidad y del respeto a los derechos humanos entre la población.</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Para el fortalecimiento del estado de fuerza de la Policía Estatal para ampliar su capacidad de respuesta ante la comisión de delitos, es conveniente continuar en el corto plazo con la incorporación de nuevo personal operativo.</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Dotar al Centro de Mando C4i con el suficiente stock (inventario) en materia de telecomunicaciones y componentes del sistema para atender las afectaciones que se presenten en la infraestructura, ocasionadas por actos de vandalismo, incendios, cuestiones climatológicas, accidentes automovilísticos, entre otros.</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Capacitación adecuada al personal que se vincula con los procesos del nuevo sistema de justicia penal, específicamente a policías de investigación, ministerios públicos, peritos, defensores de oficio, entre otros.</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Continuar con la capacitación y especialización del personal del Órgano Especializado en la Ejecución de Medidas para Adolescentes (OEEMA) para cumplir con lo dispuesto por el art. 64 de la Ley Nacional del Sistema Integral de Justicia Penal para Adolescentes.</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Impulsar la capacitación especializada del personal de criminalística de campo, medicina, dactiloscopia forense y genética forense.</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Redoblar los esfuerzos para resolver problemas que persisten como la deficiente conectividad, capacitación del personal, tardanza en alta de firmas de usuarios autorizados, insuficiente personal de captura, entre otros factores que afectan la calidad de la información.</a:t>
                      </a:r>
                    </a:p>
                    <a:p>
                      <a:pPr marL="171450" indent="-171450" algn="just">
                        <a:buFont typeface="Wingdings" panose="05000000000000000000" pitchFamily="2" charset="2"/>
                        <a:buChar char="§"/>
                      </a:pPr>
                      <a:r>
                        <a:rPr lang="es-MX" sz="900" b="0" baseline="0" dirty="0">
                          <a:solidFill>
                            <a:srgbClr val="3D2E32"/>
                          </a:solidFill>
                          <a:latin typeface="Montserrat Light" pitchFamily="50" charset="0"/>
                        </a:rPr>
                        <a:t>Para reducir la brecha entre las llamadas falsas y las reales se requiere continuar las campañas en medios y redes sociales que, además de la difusión del servicio, buscan sensibilizar a la ciudadanía sobre el buen uso del número de emergencias 911.</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14" name="13 Pentágono"/>
          <p:cNvSpPr/>
          <p:nvPr/>
        </p:nvSpPr>
        <p:spPr>
          <a:xfrm rot="5400000">
            <a:off x="-664350" y="2387170"/>
            <a:ext cx="1975692"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97652" y="2455471"/>
            <a:ext cx="1642309"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5" name="4 Elipse">
            <a:extLst>
              <a:ext uri="{FF2B5EF4-FFF2-40B4-BE49-F238E27FC236}">
                <a16:creationId xmlns:a16="http://schemas.microsoft.com/office/drawing/2014/main" xmlns="" id="{86EFDE5D-2D09-4048-B494-CE66419CD8F8}"/>
              </a:ext>
            </a:extLst>
          </p:cNvPr>
          <p:cNvSpPr/>
          <p:nvPr/>
        </p:nvSpPr>
        <p:spPr>
          <a:xfrm>
            <a:off x="35496" y="36450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17" name="12 Tabla">
            <a:extLst>
              <a:ext uri="{FF2B5EF4-FFF2-40B4-BE49-F238E27FC236}">
                <a16:creationId xmlns:a16="http://schemas.microsoft.com/office/drawing/2014/main" xmlns="" id="{D622E1F2-201A-4BDB-A903-2251DD1EF701}"/>
              </a:ext>
            </a:extLst>
          </p:cNvPr>
          <p:cNvGraphicFramePr>
            <a:graphicFrameLocks noGrp="1"/>
          </p:cNvGraphicFramePr>
          <p:nvPr>
            <p:extLst>
              <p:ext uri="{D42A27DB-BD31-4B8C-83A1-F6EECF244321}">
                <p14:modId xmlns:p14="http://schemas.microsoft.com/office/powerpoint/2010/main" val="183943178"/>
              </p:ext>
            </p:extLst>
          </p:nvPr>
        </p:nvGraphicFramePr>
        <p:xfrm>
          <a:off x="755576" y="3755856"/>
          <a:ext cx="8208912" cy="2697480"/>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160240">
                <a:tc>
                  <a:txBody>
                    <a:bodyPr/>
                    <a:lstStyle/>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Se ha fortalecido el estado de fuerza de la Policía Estatal en poco más del 20% y se alcanzó un 77% de avance en la obtención del Certificado Único Policial: 898 de 1,171 elementos operativos de la Policía Estatal y del personal de custodia penitenciaria. Se tienen certificados al 50% de 791 policías de investigación de la Fiscalía General del Estado.</a:t>
                      </a:r>
                    </a:p>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Se cumplió parcialmente la meta de mantener una disponibilidad de al menos un 95% promedio anual en los 20 sitios de radiocomunicación de la entidad y garantizar la cobertura en los municipios beneficiarios del FORTASEG. Esta meta ha sido cumplida durante los dos últimos trimestres de 2019.</a:t>
                      </a:r>
                    </a:p>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Se fortaleció el estado de fuerza del personal de seguridad y custodia penitenciaria, pasando de 292 a 367 elementos; el 63% del personal cuenta con el Certificado Único Policial (CUP) y se dotó de uniformes al 100% del personal de Seguridad y Custodia Penitenciaria y a los 26 Guías Técnicos del Centro de Internamiento de Adolescentes. Está en proceso la adquisición de un sistema de videovigilancia para el Centro de Internamiento de Adolescentes (CIA).</a:t>
                      </a:r>
                    </a:p>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Con los recursos del FASP se ha privilegiado el rubro de infraestructura soslayándose, hasta ahora, lo correspondiente a la capacitación del personal, equipamiento tecnológico y otros de igual importancia.</a:t>
                      </a:r>
                    </a:p>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La Fiscalía General del Estado ha iniciado la ceración de la Unidad de Inteligencia Financiera a fin de armonizar acciones de investigación con el ámbito federal; para ello, se están realizando los proyectos de implementación de la estructura y perfiles, además de la adquisición de equipo tecnológico, lo que se estableció como punto prioritario para la creación de esta unidad.</a:t>
                      </a:r>
                    </a:p>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Con las campañas de concientización realizadas en medios digitales, se ha logrado reducir el número de las llamadas improcedentes en 50%, con relación al año 2017.</a:t>
                      </a:r>
                    </a:p>
                    <a:p>
                      <a:pPr marL="171450" indent="-171450" algn="just">
                        <a:buFont typeface="Wingdings" panose="05000000000000000000" pitchFamily="2" charset="2"/>
                        <a:buChar char="§"/>
                      </a:pPr>
                      <a:r>
                        <a:rPr lang="es-ES" sz="900" b="0" baseline="0" dirty="0">
                          <a:solidFill>
                            <a:srgbClr val="3D2E32"/>
                          </a:solidFill>
                          <a:latin typeface="Montserrat Light" pitchFamily="50" charset="0"/>
                        </a:rPr>
                        <a:t>La problemática que prevalece es el alto índice de personas desaparecidas y/o no localizadas que en la entidad se han acumulado 4,610 casos: en 2019 se registraron 1,322 casos, se iniciaron 1,241 carpetas de investigación y fueron localizadas 335 personas.</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18" name="1 Título">
            <a:extLst>
              <a:ext uri="{FF2B5EF4-FFF2-40B4-BE49-F238E27FC236}">
                <a16:creationId xmlns:a16="http://schemas.microsoft.com/office/drawing/2014/main" xmlns="" id="{EE48E105-CF97-4673-8488-61FAEB34D1F5}"/>
              </a:ext>
            </a:extLst>
          </p:cNvPr>
          <p:cNvSpPr>
            <a:spLocks noGrp="1"/>
          </p:cNvSpPr>
          <p:nvPr>
            <p:ph type="title"/>
          </p:nvPr>
        </p:nvSpPr>
        <p:spPr>
          <a:xfrm>
            <a:off x="3836988" y="836613"/>
            <a:ext cx="4368800" cy="277812"/>
          </a:xfrm>
        </p:spPr>
        <p:txBody>
          <a:bodyPr/>
          <a:lstStyle/>
          <a:p>
            <a:r>
              <a:rPr lang="es-MX" dirty="0"/>
              <a:t>Fondo de Aportaciones para la Seguridad Pública (FASP)</a:t>
            </a:r>
          </a:p>
        </p:txBody>
      </p:sp>
    </p:spTree>
    <p:extLst>
      <p:ext uri="{BB962C8B-B14F-4D97-AF65-F5344CB8AC3E}">
        <p14:creationId xmlns:p14="http://schemas.microsoft.com/office/powerpoint/2010/main" val="30493229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Template>
  <TotalTime>1221</TotalTime>
  <Words>3264</Words>
  <Application>Microsoft Office PowerPoint</Application>
  <PresentationFormat>Presentación en pantalla (4:3)</PresentationFormat>
  <Paragraphs>155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lpstr>Fondo de Aportaciones para la Seguridad Pública (FASP)</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 Aportaciones para la Seguridad Pública (FASP)</dc:title>
  <cp:lastModifiedBy>tgpc@outlook.es</cp:lastModifiedBy>
  <cp:revision>71</cp:revision>
  <dcterms:created xsi:type="dcterms:W3CDTF">2020-06-04T17:55:56Z</dcterms:created>
  <dcterms:modified xsi:type="dcterms:W3CDTF">2021-05-19T02:15:03Z</dcterms:modified>
</cp:coreProperties>
</file>